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20" r:id="rId2"/>
    <p:sldId id="321" r:id="rId3"/>
    <p:sldId id="2146848007" r:id="rId4"/>
    <p:sldId id="425" r:id="rId5"/>
    <p:sldId id="310" r:id="rId6"/>
    <p:sldId id="306" r:id="rId7"/>
    <p:sldId id="307" r:id="rId8"/>
    <p:sldId id="303" r:id="rId9"/>
    <p:sldId id="2146847990" r:id="rId10"/>
    <p:sldId id="298" r:id="rId11"/>
    <p:sldId id="297" r:id="rId12"/>
    <p:sldId id="2146848003" r:id="rId13"/>
    <p:sldId id="323" r:id="rId14"/>
    <p:sldId id="428" r:id="rId15"/>
    <p:sldId id="2146847992" r:id="rId16"/>
    <p:sldId id="2146847980" r:id="rId17"/>
    <p:sldId id="2146848008" r:id="rId18"/>
    <p:sldId id="2146847981" r:id="rId19"/>
    <p:sldId id="2146847982" r:id="rId20"/>
    <p:sldId id="2146847999" r:id="rId21"/>
    <p:sldId id="304" r:id="rId22"/>
    <p:sldId id="311" r:id="rId23"/>
    <p:sldId id="305" r:id="rId24"/>
    <p:sldId id="314" r:id="rId25"/>
    <p:sldId id="2146847993" r:id="rId26"/>
    <p:sldId id="2146847995" r:id="rId27"/>
    <p:sldId id="2146848004" r:id="rId28"/>
    <p:sldId id="416" r:id="rId29"/>
    <p:sldId id="2146847989" r:id="rId30"/>
    <p:sldId id="2146847997" r:id="rId31"/>
    <p:sldId id="2146848002" r:id="rId32"/>
    <p:sldId id="315" r:id="rId33"/>
    <p:sldId id="2146848006" r:id="rId34"/>
    <p:sldId id="2146847985" r:id="rId35"/>
    <p:sldId id="308" r:id="rId36"/>
    <p:sldId id="2146848005" r:id="rId37"/>
    <p:sldId id="31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A19270-98D3-47CB-5CF7-5D60700F8E55}" name="Kari Lato" initials="KL" userId="3d8e0e2125adc97b" providerId="Windows Live"/>
  <p188:author id="{738B22AF-61C0-48EE-570D-D95DB173223E}" name="Stephanie Koze" initials="SK" userId="691607564e65a413" providerId="Windows Live"/>
  <p188:author id="{84CA62EC-3891-893D-0D33-52034EA57E02}" name="Stacey Beckhardt" initials="SB" userId="S::st893939@bmrn.com::70b3fad8-70e4-4834-b601-49690a06a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B60DC-98B7-4E87-B98A-B0384958D730}" v="3" dt="2023-02-06T21:39:35.703"/>
    <p1510:client id="{7250A662-4731-4FB8-8688-412509420DDA}" v="1" dt="2023-02-06T21:15:24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3" autoAdjust="0"/>
    <p:restoredTop sz="79656" autoAdjust="0"/>
  </p:normalViewPr>
  <p:slideViewPr>
    <p:cSldViewPr snapToGrid="0">
      <p:cViewPr varScale="1">
        <p:scale>
          <a:sx n="62" d="100"/>
          <a:sy n="62" d="100"/>
        </p:scale>
        <p:origin x="1723" y="58"/>
      </p:cViewPr>
      <p:guideLst>
        <p:guide pos="3840"/>
        <p:guide pos="576"/>
        <p:guide pos="71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9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Lato" userId="3d8e0e2125adc97b" providerId="LiveId" clId="{62DB60DC-98B7-4E87-B98A-B0384958D730}"/>
    <pc:docChg chg="modSld">
      <pc:chgData name="Kari Lato" userId="3d8e0e2125adc97b" providerId="LiveId" clId="{62DB60DC-98B7-4E87-B98A-B0384958D730}" dt="2023-02-06T21:40:15.471" v="53" actId="20577"/>
      <pc:docMkLst>
        <pc:docMk/>
      </pc:docMkLst>
      <pc:sldChg chg="modNotesTx">
        <pc:chgData name="Kari Lato" userId="3d8e0e2125adc97b" providerId="LiveId" clId="{62DB60DC-98B7-4E87-B98A-B0384958D730}" dt="2023-02-06T21:37:52.098" v="29" actId="6549"/>
        <pc:sldMkLst>
          <pc:docMk/>
          <pc:sldMk cId="131501587" sldId="305"/>
        </pc:sldMkLst>
      </pc:sldChg>
      <pc:sldChg chg="modNotesTx">
        <pc:chgData name="Kari Lato" userId="3d8e0e2125adc97b" providerId="LiveId" clId="{62DB60DC-98B7-4E87-B98A-B0384958D730}" dt="2023-02-06T21:37:11.331" v="21" actId="6549"/>
        <pc:sldMkLst>
          <pc:docMk/>
          <pc:sldMk cId="353848854" sldId="306"/>
        </pc:sldMkLst>
      </pc:sldChg>
      <pc:sldChg chg="modNotesTx">
        <pc:chgData name="Kari Lato" userId="3d8e0e2125adc97b" providerId="LiveId" clId="{62DB60DC-98B7-4E87-B98A-B0384958D730}" dt="2023-02-06T21:37:14.715" v="22" actId="6549"/>
        <pc:sldMkLst>
          <pc:docMk/>
          <pc:sldMk cId="2931465060" sldId="307"/>
        </pc:sldMkLst>
      </pc:sldChg>
      <pc:sldChg chg="modNotesTx">
        <pc:chgData name="Kari Lato" userId="3d8e0e2125adc97b" providerId="LiveId" clId="{62DB60DC-98B7-4E87-B98A-B0384958D730}" dt="2023-02-06T21:38:15.715" v="33" actId="6549"/>
        <pc:sldMkLst>
          <pc:docMk/>
          <pc:sldMk cId="2970359396" sldId="308"/>
        </pc:sldMkLst>
      </pc:sldChg>
      <pc:sldChg chg="modNotesTx">
        <pc:chgData name="Kari Lato" userId="3d8e0e2125adc97b" providerId="LiveId" clId="{62DB60DC-98B7-4E87-B98A-B0384958D730}" dt="2023-02-06T21:37:08.086" v="20" actId="6549"/>
        <pc:sldMkLst>
          <pc:docMk/>
          <pc:sldMk cId="3915725009" sldId="310"/>
        </pc:sldMkLst>
      </pc:sldChg>
      <pc:sldChg chg="modNotesTx">
        <pc:chgData name="Kari Lato" userId="3d8e0e2125adc97b" providerId="LiveId" clId="{62DB60DC-98B7-4E87-B98A-B0384958D730}" dt="2023-02-06T21:37:49.176" v="28" actId="6549"/>
        <pc:sldMkLst>
          <pc:docMk/>
          <pc:sldMk cId="1457896689" sldId="311"/>
        </pc:sldMkLst>
      </pc:sldChg>
      <pc:sldChg chg="modNotesTx">
        <pc:chgData name="Kari Lato" userId="3d8e0e2125adc97b" providerId="LiveId" clId="{62DB60DC-98B7-4E87-B98A-B0384958D730}" dt="2023-02-06T21:37:54.858" v="30" actId="6549"/>
        <pc:sldMkLst>
          <pc:docMk/>
          <pc:sldMk cId="3365572075" sldId="314"/>
        </pc:sldMkLst>
      </pc:sldChg>
      <pc:sldChg chg="modSp mod">
        <pc:chgData name="Kari Lato" userId="3d8e0e2125adc97b" providerId="LiveId" clId="{62DB60DC-98B7-4E87-B98A-B0384958D730}" dt="2023-02-06T21:40:15.471" v="53" actId="20577"/>
        <pc:sldMkLst>
          <pc:docMk/>
          <pc:sldMk cId="969124472" sldId="315"/>
        </pc:sldMkLst>
        <pc:spChg chg="mod">
          <ac:chgData name="Kari Lato" userId="3d8e0e2125adc97b" providerId="LiveId" clId="{62DB60DC-98B7-4E87-B98A-B0384958D730}" dt="2023-02-06T21:40:15.471" v="53" actId="20577"/>
          <ac:spMkLst>
            <pc:docMk/>
            <pc:sldMk cId="969124472" sldId="315"/>
            <ac:spMk id="6" creationId="{2C3BA4CB-6408-4BF0-B8F9-976EE8411356}"/>
          </ac:spMkLst>
        </pc:spChg>
      </pc:sldChg>
      <pc:sldChg chg="modSp mod">
        <pc:chgData name="Kari Lato" userId="3d8e0e2125adc97b" providerId="LiveId" clId="{62DB60DC-98B7-4E87-B98A-B0384958D730}" dt="2023-02-06T21:30:03.372" v="19" actId="1076"/>
        <pc:sldMkLst>
          <pc:docMk/>
          <pc:sldMk cId="2037798827" sldId="416"/>
        </pc:sldMkLst>
        <pc:spChg chg="mod">
          <ac:chgData name="Kari Lato" userId="3d8e0e2125adc97b" providerId="LiveId" clId="{62DB60DC-98B7-4E87-B98A-B0384958D730}" dt="2023-02-06T21:30:03.372" v="19" actId="1076"/>
          <ac:spMkLst>
            <pc:docMk/>
            <pc:sldMk cId="2037798827" sldId="416"/>
            <ac:spMk id="3" creationId="{35A54FFD-A7BC-7BDB-07F6-09EF16E43A97}"/>
          </ac:spMkLst>
        </pc:spChg>
        <pc:spChg chg="mod">
          <ac:chgData name="Kari Lato" userId="3d8e0e2125adc97b" providerId="LiveId" clId="{62DB60DC-98B7-4E87-B98A-B0384958D730}" dt="2023-02-06T21:30:03.372" v="19" actId="1076"/>
          <ac:spMkLst>
            <pc:docMk/>
            <pc:sldMk cId="2037798827" sldId="416"/>
            <ac:spMk id="4" creationId="{D72C24E3-82FC-13CA-CEA7-B80555587498}"/>
          </ac:spMkLst>
        </pc:spChg>
        <pc:spChg chg="mod">
          <ac:chgData name="Kari Lato" userId="3d8e0e2125adc97b" providerId="LiveId" clId="{62DB60DC-98B7-4E87-B98A-B0384958D730}" dt="2023-02-06T21:30:03.372" v="19" actId="1076"/>
          <ac:spMkLst>
            <pc:docMk/>
            <pc:sldMk cId="2037798827" sldId="416"/>
            <ac:spMk id="5" creationId="{19B5120C-D718-0E89-55D2-AE5CBCDCE435}"/>
          </ac:spMkLst>
        </pc:spChg>
        <pc:spChg chg="mod">
          <ac:chgData name="Kari Lato" userId="3d8e0e2125adc97b" providerId="LiveId" clId="{62DB60DC-98B7-4E87-B98A-B0384958D730}" dt="2023-02-06T21:30:03.372" v="19" actId="1076"/>
          <ac:spMkLst>
            <pc:docMk/>
            <pc:sldMk cId="2037798827" sldId="416"/>
            <ac:spMk id="8" creationId="{9D2D60F8-1758-BA20-6829-6C63DC084411}"/>
          </ac:spMkLst>
        </pc:spChg>
        <pc:picChg chg="mod">
          <ac:chgData name="Kari Lato" userId="3d8e0e2125adc97b" providerId="LiveId" clId="{62DB60DC-98B7-4E87-B98A-B0384958D730}" dt="2023-02-06T21:30:03.372" v="19" actId="1076"/>
          <ac:picMkLst>
            <pc:docMk/>
            <pc:sldMk cId="2037798827" sldId="416"/>
            <ac:picMk id="6" creationId="{5365836C-FF7F-81E2-C20B-4BF986D95767}"/>
          </ac:picMkLst>
        </pc:picChg>
        <pc:picChg chg="mod">
          <ac:chgData name="Kari Lato" userId="3d8e0e2125adc97b" providerId="LiveId" clId="{62DB60DC-98B7-4E87-B98A-B0384958D730}" dt="2023-02-06T21:30:03.372" v="19" actId="1076"/>
          <ac:picMkLst>
            <pc:docMk/>
            <pc:sldMk cId="2037798827" sldId="416"/>
            <ac:picMk id="9" creationId="{A90F6814-D8B3-6BFF-8A24-D433732F6B2C}"/>
          </ac:picMkLst>
        </pc:picChg>
        <pc:picChg chg="mod">
          <ac:chgData name="Kari Lato" userId="3d8e0e2125adc97b" providerId="LiveId" clId="{62DB60DC-98B7-4E87-B98A-B0384958D730}" dt="2023-02-06T21:30:03.372" v="19" actId="1076"/>
          <ac:picMkLst>
            <pc:docMk/>
            <pc:sldMk cId="2037798827" sldId="416"/>
            <ac:picMk id="10" creationId="{4E2C7739-6E2A-40CA-13EC-CA2D3AF3FB0E}"/>
          </ac:picMkLst>
        </pc:picChg>
      </pc:sldChg>
      <pc:sldChg chg="modSp mod">
        <pc:chgData name="Kari Lato" userId="3d8e0e2125adc97b" providerId="LiveId" clId="{62DB60DC-98B7-4E87-B98A-B0384958D730}" dt="2023-02-06T21:39:44.687" v="49" actId="20577"/>
        <pc:sldMkLst>
          <pc:docMk/>
          <pc:sldMk cId="4270315746" sldId="2146847985"/>
        </pc:sldMkLst>
        <pc:spChg chg="mod">
          <ac:chgData name="Kari Lato" userId="3d8e0e2125adc97b" providerId="LiveId" clId="{62DB60DC-98B7-4E87-B98A-B0384958D730}" dt="2023-02-06T21:39:44.687" v="49" actId="20577"/>
          <ac:spMkLst>
            <pc:docMk/>
            <pc:sldMk cId="4270315746" sldId="2146847985"/>
            <ac:spMk id="8" creationId="{05864213-99AB-017D-D27B-3FCE56F91159}"/>
          </ac:spMkLst>
        </pc:spChg>
      </pc:sldChg>
      <pc:sldChg chg="modNotesTx">
        <pc:chgData name="Kari Lato" userId="3d8e0e2125adc97b" providerId="LiveId" clId="{62DB60DC-98B7-4E87-B98A-B0384958D730}" dt="2023-02-06T21:38:04.209" v="31" actId="6549"/>
        <pc:sldMkLst>
          <pc:docMk/>
          <pc:sldMk cId="4249635665" sldId="2146847989"/>
        </pc:sldMkLst>
      </pc:sldChg>
      <pc:sldChg chg="modNotesTx">
        <pc:chgData name="Kari Lato" userId="3d8e0e2125adc97b" providerId="LiveId" clId="{62DB60DC-98B7-4E87-B98A-B0384958D730}" dt="2023-02-06T21:38:08.199" v="32" actId="6549"/>
        <pc:sldMkLst>
          <pc:docMk/>
          <pc:sldMk cId="2889414504" sldId="2146848002"/>
        </pc:sldMkLst>
      </pc:sldChg>
      <pc:sldChg chg="modSp mod">
        <pc:chgData name="Kari Lato" userId="3d8e0e2125adc97b" providerId="LiveId" clId="{62DB60DC-98B7-4E87-B98A-B0384958D730}" dt="2023-02-06T21:37:38.424" v="27" actId="20577"/>
        <pc:sldMkLst>
          <pc:docMk/>
          <pc:sldMk cId="3110051102" sldId="2146848008"/>
        </pc:sldMkLst>
        <pc:spChg chg="mod">
          <ac:chgData name="Kari Lato" userId="3d8e0e2125adc97b" providerId="LiveId" clId="{62DB60DC-98B7-4E87-B98A-B0384958D730}" dt="2023-02-06T21:37:38.424" v="27" actId="20577"/>
          <ac:spMkLst>
            <pc:docMk/>
            <pc:sldMk cId="3110051102" sldId="2146848008"/>
            <ac:spMk id="2" creationId="{6B2E6490-9E3F-A05D-6A1D-781F904AE64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4" Type="http://schemas.openxmlformats.org/officeDocument/2006/relationships/image" Target="../media/image6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4" Type="http://schemas.openxmlformats.org/officeDocument/2006/relationships/image" Target="../media/image6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80159-379E-4B2B-8A08-FA8CDE2DCC2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1C2E19-D892-4911-ABA4-5B96E9637D3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Rare &amp; Ready </a:t>
          </a:r>
        </a:p>
      </dgm:t>
    </dgm:pt>
    <dgm:pt modelId="{D0B36AFA-43C9-4C0C-9DF1-348B0EB3C4EA}" type="parTrans" cxnId="{4491B25E-2FE6-46E7-8E20-5CDAF407D057}">
      <dgm:prSet/>
      <dgm:spPr/>
      <dgm:t>
        <a:bodyPr/>
        <a:lstStyle/>
        <a:p>
          <a:endParaRPr lang="en-US"/>
        </a:p>
      </dgm:t>
    </dgm:pt>
    <dgm:pt modelId="{CC63290F-2CA4-4452-800D-932D5F28E63D}" type="sibTrans" cxnId="{4491B25E-2FE6-46E7-8E20-5CDAF407D057}">
      <dgm:prSet/>
      <dgm:spPr/>
      <dgm:t>
        <a:bodyPr/>
        <a:lstStyle/>
        <a:p>
          <a:endParaRPr lang="en-US"/>
        </a:p>
      </dgm:t>
    </dgm:pt>
    <dgm:pt modelId="{42BC016B-FE40-4825-872D-068D333DE044}">
      <dgm:prSet phldrT="[Text]"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Influence public policy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07D30-E311-4D86-9A73-5741F4878C66}" type="parTrans" cxnId="{FDC85E1D-4812-4FE2-BFAE-720E6434CED0}">
      <dgm:prSet/>
      <dgm:spPr/>
      <dgm:t>
        <a:bodyPr/>
        <a:lstStyle/>
        <a:p>
          <a:endParaRPr lang="en-US"/>
        </a:p>
      </dgm:t>
    </dgm:pt>
    <dgm:pt modelId="{C875C86F-7617-4761-BEC9-BF6585C794A0}" type="sibTrans" cxnId="{FDC85E1D-4812-4FE2-BFAE-720E6434CED0}">
      <dgm:prSet/>
      <dgm:spPr/>
      <dgm:t>
        <a:bodyPr/>
        <a:lstStyle/>
        <a:p>
          <a:endParaRPr lang="en-US"/>
        </a:p>
      </dgm:t>
    </dgm:pt>
    <dgm:pt modelId="{66D3E07C-794D-46E5-9016-1B18C93B5E20}">
      <dgm:prSet phldrT="[Text]"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Pool and leverage resources for greater impact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30A6A-6573-4C47-AF24-8AFF92041A4B}" type="parTrans" cxnId="{3FC38198-139B-4DC3-95AD-927F3B52358B}">
      <dgm:prSet/>
      <dgm:spPr/>
      <dgm:t>
        <a:bodyPr/>
        <a:lstStyle/>
        <a:p>
          <a:endParaRPr lang="en-US"/>
        </a:p>
      </dgm:t>
    </dgm:pt>
    <dgm:pt modelId="{CBB77DF6-44E5-443D-A090-6C1EE7EB51F0}" type="sibTrans" cxnId="{3FC38198-139B-4DC3-95AD-927F3B52358B}">
      <dgm:prSet/>
      <dgm:spPr/>
      <dgm:t>
        <a:bodyPr/>
        <a:lstStyle/>
        <a:p>
          <a:endParaRPr lang="en-US"/>
        </a:p>
      </dgm:t>
    </dgm:pt>
    <dgm:pt modelId="{F7F9F1AF-AAF6-48BA-98A2-F1FBDB78CE5A}">
      <dgm:prSet phldrT="[Text]"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Coordinate efforts more effectively and efficiently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47261-0283-4CC7-8D83-F21CF3E61485}" type="parTrans" cxnId="{3B1344DC-413F-4677-ADEF-0ABA622B370A}">
      <dgm:prSet/>
      <dgm:spPr/>
      <dgm:t>
        <a:bodyPr/>
        <a:lstStyle/>
        <a:p>
          <a:endParaRPr lang="en-US"/>
        </a:p>
      </dgm:t>
    </dgm:pt>
    <dgm:pt modelId="{AC7B359F-5C81-4E5F-8AE5-8D402B59985F}" type="sibTrans" cxnId="{3B1344DC-413F-4677-ADEF-0ABA622B370A}">
      <dgm:prSet/>
      <dgm:spPr/>
      <dgm:t>
        <a:bodyPr/>
        <a:lstStyle/>
        <a:p>
          <a:endParaRPr lang="en-US"/>
        </a:p>
      </dgm:t>
    </dgm:pt>
    <dgm:pt modelId="{6C8D138E-5AA9-4472-A6B6-AC102B814EC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Targeted effort on Medicaid access for the rare disease community</a:t>
          </a:r>
        </a:p>
      </dgm:t>
    </dgm:pt>
    <dgm:pt modelId="{77F1F702-E5AA-4FBC-98FA-6306C5097418}" type="parTrans" cxnId="{876501D1-8618-4838-81F6-19523727CDDF}">
      <dgm:prSet/>
      <dgm:spPr/>
      <dgm:t>
        <a:bodyPr/>
        <a:lstStyle/>
        <a:p>
          <a:endParaRPr lang="en-US"/>
        </a:p>
      </dgm:t>
    </dgm:pt>
    <dgm:pt modelId="{807A7944-3E64-4F8D-A742-1FAD0E267846}" type="sibTrans" cxnId="{876501D1-8618-4838-81F6-19523727CDDF}">
      <dgm:prSet/>
      <dgm:spPr/>
      <dgm:t>
        <a:bodyPr/>
        <a:lstStyle/>
        <a:p>
          <a:endParaRPr lang="en-US"/>
        </a:p>
      </dgm:t>
    </dgm:pt>
    <dgm:pt modelId="{93DC7BA0-7061-4005-B23E-52DEC0FCA3B8}" type="pres">
      <dgm:prSet presAssocID="{E8A80159-379E-4B2B-8A08-FA8CDE2DCC2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F5C265-2150-4C80-A3C1-FB79FA7EB33F}" type="pres">
      <dgm:prSet presAssocID="{D11C2E19-D892-4911-ABA4-5B96E9637D3E}" presName="centerShape" presStyleLbl="node0" presStyleIdx="0" presStyleCnt="1"/>
      <dgm:spPr/>
    </dgm:pt>
    <dgm:pt modelId="{29642F3C-8728-46FB-AFC5-0C9A0D9A78BA}" type="pres">
      <dgm:prSet presAssocID="{98B07D30-E311-4D86-9A73-5741F4878C66}" presName="parTrans" presStyleLbl="bgSibTrans2D1" presStyleIdx="0" presStyleCnt="4"/>
      <dgm:spPr/>
    </dgm:pt>
    <dgm:pt modelId="{5CB4635A-F001-4806-BC25-6C2166B4D04A}" type="pres">
      <dgm:prSet presAssocID="{42BC016B-FE40-4825-872D-068D333DE044}" presName="node" presStyleLbl="node1" presStyleIdx="0" presStyleCnt="4">
        <dgm:presLayoutVars>
          <dgm:bulletEnabled val="1"/>
        </dgm:presLayoutVars>
      </dgm:prSet>
      <dgm:spPr/>
    </dgm:pt>
    <dgm:pt modelId="{30212DF6-4B8D-4339-B710-C69F342A7F00}" type="pres">
      <dgm:prSet presAssocID="{01F30A6A-6573-4C47-AF24-8AFF92041A4B}" presName="parTrans" presStyleLbl="bgSibTrans2D1" presStyleIdx="1" presStyleCnt="4"/>
      <dgm:spPr/>
    </dgm:pt>
    <dgm:pt modelId="{2DA5DDFC-89BB-4C6B-BEDD-8AB887DE68FA}" type="pres">
      <dgm:prSet presAssocID="{66D3E07C-794D-46E5-9016-1B18C93B5E20}" presName="node" presStyleLbl="node1" presStyleIdx="1" presStyleCnt="4">
        <dgm:presLayoutVars>
          <dgm:bulletEnabled val="1"/>
        </dgm:presLayoutVars>
      </dgm:prSet>
      <dgm:spPr/>
    </dgm:pt>
    <dgm:pt modelId="{72AF96C5-778C-44AA-ACD6-F8BAA67D383A}" type="pres">
      <dgm:prSet presAssocID="{BBB47261-0283-4CC7-8D83-F21CF3E61485}" presName="parTrans" presStyleLbl="bgSibTrans2D1" presStyleIdx="2" presStyleCnt="4"/>
      <dgm:spPr/>
    </dgm:pt>
    <dgm:pt modelId="{748CFF5D-0F37-4A93-A796-9CE8A6C81B5B}" type="pres">
      <dgm:prSet presAssocID="{F7F9F1AF-AAF6-48BA-98A2-F1FBDB78CE5A}" presName="node" presStyleLbl="node1" presStyleIdx="2" presStyleCnt="4">
        <dgm:presLayoutVars>
          <dgm:bulletEnabled val="1"/>
        </dgm:presLayoutVars>
      </dgm:prSet>
      <dgm:spPr/>
    </dgm:pt>
    <dgm:pt modelId="{49129B84-641C-4819-86FE-0891023BE600}" type="pres">
      <dgm:prSet presAssocID="{77F1F702-E5AA-4FBC-98FA-6306C5097418}" presName="parTrans" presStyleLbl="bgSibTrans2D1" presStyleIdx="3" presStyleCnt="4"/>
      <dgm:spPr/>
    </dgm:pt>
    <dgm:pt modelId="{8EE63F73-C81E-4AF2-9848-29150788312B}" type="pres">
      <dgm:prSet presAssocID="{6C8D138E-5AA9-4472-A6B6-AC102B814EC4}" presName="node" presStyleLbl="node1" presStyleIdx="3" presStyleCnt="4">
        <dgm:presLayoutVars>
          <dgm:bulletEnabled val="1"/>
        </dgm:presLayoutVars>
      </dgm:prSet>
      <dgm:spPr/>
    </dgm:pt>
  </dgm:ptLst>
  <dgm:cxnLst>
    <dgm:cxn modelId="{F9938201-E537-4E42-B153-7E49A477A705}" type="presOf" srcId="{BBB47261-0283-4CC7-8D83-F21CF3E61485}" destId="{72AF96C5-778C-44AA-ACD6-F8BAA67D383A}" srcOrd="0" destOrd="0" presId="urn:microsoft.com/office/officeart/2005/8/layout/radial4"/>
    <dgm:cxn modelId="{C5805608-33AD-4712-A371-31BDFA1BDF9C}" type="presOf" srcId="{D11C2E19-D892-4911-ABA4-5B96E9637D3E}" destId="{E6F5C265-2150-4C80-A3C1-FB79FA7EB33F}" srcOrd="0" destOrd="0" presId="urn:microsoft.com/office/officeart/2005/8/layout/radial4"/>
    <dgm:cxn modelId="{FDC85E1D-4812-4FE2-BFAE-720E6434CED0}" srcId="{D11C2E19-D892-4911-ABA4-5B96E9637D3E}" destId="{42BC016B-FE40-4825-872D-068D333DE044}" srcOrd="0" destOrd="0" parTransId="{98B07D30-E311-4D86-9A73-5741F4878C66}" sibTransId="{C875C86F-7617-4761-BEC9-BF6585C794A0}"/>
    <dgm:cxn modelId="{1B29942B-635D-4730-AF7B-710DEBB044E1}" type="presOf" srcId="{66D3E07C-794D-46E5-9016-1B18C93B5E20}" destId="{2DA5DDFC-89BB-4C6B-BEDD-8AB887DE68FA}" srcOrd="0" destOrd="0" presId="urn:microsoft.com/office/officeart/2005/8/layout/radial4"/>
    <dgm:cxn modelId="{37A1B635-676C-4F1D-B393-B53D268CBCBC}" type="presOf" srcId="{77F1F702-E5AA-4FBC-98FA-6306C5097418}" destId="{49129B84-641C-4819-86FE-0891023BE600}" srcOrd="0" destOrd="0" presId="urn:microsoft.com/office/officeart/2005/8/layout/radial4"/>
    <dgm:cxn modelId="{4491B25E-2FE6-46E7-8E20-5CDAF407D057}" srcId="{E8A80159-379E-4B2B-8A08-FA8CDE2DCC21}" destId="{D11C2E19-D892-4911-ABA4-5B96E9637D3E}" srcOrd="0" destOrd="0" parTransId="{D0B36AFA-43C9-4C0C-9DF1-348B0EB3C4EA}" sibTransId="{CC63290F-2CA4-4452-800D-932D5F28E63D}"/>
    <dgm:cxn modelId="{4958FB4A-7A3C-4B22-B828-1AEC9184CFFF}" type="presOf" srcId="{E8A80159-379E-4B2B-8A08-FA8CDE2DCC21}" destId="{93DC7BA0-7061-4005-B23E-52DEC0FCA3B8}" srcOrd="0" destOrd="0" presId="urn:microsoft.com/office/officeart/2005/8/layout/radial4"/>
    <dgm:cxn modelId="{02F18E50-8DF5-4257-9C67-086A3391E3DB}" type="presOf" srcId="{6C8D138E-5AA9-4472-A6B6-AC102B814EC4}" destId="{8EE63F73-C81E-4AF2-9848-29150788312B}" srcOrd="0" destOrd="0" presId="urn:microsoft.com/office/officeart/2005/8/layout/radial4"/>
    <dgm:cxn modelId="{3FC38198-139B-4DC3-95AD-927F3B52358B}" srcId="{D11C2E19-D892-4911-ABA4-5B96E9637D3E}" destId="{66D3E07C-794D-46E5-9016-1B18C93B5E20}" srcOrd="1" destOrd="0" parTransId="{01F30A6A-6573-4C47-AF24-8AFF92041A4B}" sibTransId="{CBB77DF6-44E5-443D-A090-6C1EE7EB51F0}"/>
    <dgm:cxn modelId="{072AE1AA-AB05-4986-8144-CEEFF7685E3F}" type="presOf" srcId="{01F30A6A-6573-4C47-AF24-8AFF92041A4B}" destId="{30212DF6-4B8D-4339-B710-C69F342A7F00}" srcOrd="0" destOrd="0" presId="urn:microsoft.com/office/officeart/2005/8/layout/radial4"/>
    <dgm:cxn modelId="{7E66AFCF-82BE-4617-8AC4-8F18C3E463F1}" type="presOf" srcId="{98B07D30-E311-4D86-9A73-5741F4878C66}" destId="{29642F3C-8728-46FB-AFC5-0C9A0D9A78BA}" srcOrd="0" destOrd="0" presId="urn:microsoft.com/office/officeart/2005/8/layout/radial4"/>
    <dgm:cxn modelId="{876501D1-8618-4838-81F6-19523727CDDF}" srcId="{D11C2E19-D892-4911-ABA4-5B96E9637D3E}" destId="{6C8D138E-5AA9-4472-A6B6-AC102B814EC4}" srcOrd="3" destOrd="0" parTransId="{77F1F702-E5AA-4FBC-98FA-6306C5097418}" sibTransId="{807A7944-3E64-4F8D-A742-1FAD0E267846}"/>
    <dgm:cxn modelId="{F0D04DD3-F97C-47EE-B51E-5D87D4EE9560}" type="presOf" srcId="{42BC016B-FE40-4825-872D-068D333DE044}" destId="{5CB4635A-F001-4806-BC25-6C2166B4D04A}" srcOrd="0" destOrd="0" presId="urn:microsoft.com/office/officeart/2005/8/layout/radial4"/>
    <dgm:cxn modelId="{3B1344DC-413F-4677-ADEF-0ABA622B370A}" srcId="{D11C2E19-D892-4911-ABA4-5B96E9637D3E}" destId="{F7F9F1AF-AAF6-48BA-98A2-F1FBDB78CE5A}" srcOrd="2" destOrd="0" parTransId="{BBB47261-0283-4CC7-8D83-F21CF3E61485}" sibTransId="{AC7B359F-5C81-4E5F-8AE5-8D402B59985F}"/>
    <dgm:cxn modelId="{88F4C0F7-5883-4A6B-810D-7D689FF22705}" type="presOf" srcId="{F7F9F1AF-AAF6-48BA-98A2-F1FBDB78CE5A}" destId="{748CFF5D-0F37-4A93-A796-9CE8A6C81B5B}" srcOrd="0" destOrd="0" presId="urn:microsoft.com/office/officeart/2005/8/layout/radial4"/>
    <dgm:cxn modelId="{4EC3A59D-FDAA-454B-BE83-99D20909BDBB}" type="presParOf" srcId="{93DC7BA0-7061-4005-B23E-52DEC0FCA3B8}" destId="{E6F5C265-2150-4C80-A3C1-FB79FA7EB33F}" srcOrd="0" destOrd="0" presId="urn:microsoft.com/office/officeart/2005/8/layout/radial4"/>
    <dgm:cxn modelId="{950F6B13-5413-4223-BDEC-03080338BEC2}" type="presParOf" srcId="{93DC7BA0-7061-4005-B23E-52DEC0FCA3B8}" destId="{29642F3C-8728-46FB-AFC5-0C9A0D9A78BA}" srcOrd="1" destOrd="0" presId="urn:microsoft.com/office/officeart/2005/8/layout/radial4"/>
    <dgm:cxn modelId="{F0F3A392-9B72-40C9-9200-82D1EE05D8B8}" type="presParOf" srcId="{93DC7BA0-7061-4005-B23E-52DEC0FCA3B8}" destId="{5CB4635A-F001-4806-BC25-6C2166B4D04A}" srcOrd="2" destOrd="0" presId="urn:microsoft.com/office/officeart/2005/8/layout/radial4"/>
    <dgm:cxn modelId="{CC2BF31A-CAA9-435E-BF52-867782C025A8}" type="presParOf" srcId="{93DC7BA0-7061-4005-B23E-52DEC0FCA3B8}" destId="{30212DF6-4B8D-4339-B710-C69F342A7F00}" srcOrd="3" destOrd="0" presId="urn:microsoft.com/office/officeart/2005/8/layout/radial4"/>
    <dgm:cxn modelId="{3B2176B5-2481-4A99-BA32-C85257F67BDE}" type="presParOf" srcId="{93DC7BA0-7061-4005-B23E-52DEC0FCA3B8}" destId="{2DA5DDFC-89BB-4C6B-BEDD-8AB887DE68FA}" srcOrd="4" destOrd="0" presId="urn:microsoft.com/office/officeart/2005/8/layout/radial4"/>
    <dgm:cxn modelId="{4260BA87-1F8E-4863-BC44-B062184227BE}" type="presParOf" srcId="{93DC7BA0-7061-4005-B23E-52DEC0FCA3B8}" destId="{72AF96C5-778C-44AA-ACD6-F8BAA67D383A}" srcOrd="5" destOrd="0" presId="urn:microsoft.com/office/officeart/2005/8/layout/radial4"/>
    <dgm:cxn modelId="{E18FEDFC-E911-42DE-807B-55802449F4CC}" type="presParOf" srcId="{93DC7BA0-7061-4005-B23E-52DEC0FCA3B8}" destId="{748CFF5D-0F37-4A93-A796-9CE8A6C81B5B}" srcOrd="6" destOrd="0" presId="urn:microsoft.com/office/officeart/2005/8/layout/radial4"/>
    <dgm:cxn modelId="{E8D2735B-85C9-43AD-B0DE-4BFE11FB532E}" type="presParOf" srcId="{93DC7BA0-7061-4005-B23E-52DEC0FCA3B8}" destId="{49129B84-641C-4819-86FE-0891023BE600}" srcOrd="7" destOrd="0" presId="urn:microsoft.com/office/officeart/2005/8/layout/radial4"/>
    <dgm:cxn modelId="{EEA111FF-95CD-48D4-AB19-C6C3B1487669}" type="presParOf" srcId="{93DC7BA0-7061-4005-B23E-52DEC0FCA3B8}" destId="{8EE63F73-C81E-4AF2-9848-29150788312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3E2D3-02FD-48BA-9567-AD6E78D2E91C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C5C19D-840C-4B1B-930F-58EB7E8899A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Significant delays to meaningful coverage in Medicaid upon FDA-approval</a:t>
          </a:r>
          <a:endParaRPr lang="en-US" dirty="0"/>
        </a:p>
      </dgm:t>
    </dgm:pt>
    <dgm:pt modelId="{A01BF8B9-527F-449A-96C5-169EC45D95A8}" type="parTrans" cxnId="{9B39864F-A4E8-4DDC-AE02-076D8CE239B5}">
      <dgm:prSet/>
      <dgm:spPr/>
      <dgm:t>
        <a:bodyPr/>
        <a:lstStyle/>
        <a:p>
          <a:endParaRPr lang="en-US"/>
        </a:p>
      </dgm:t>
    </dgm:pt>
    <dgm:pt modelId="{52C62536-1323-4A74-AFA0-D13BF5064EFD}" type="sibTrans" cxnId="{9B39864F-A4E8-4DDC-AE02-076D8CE239B5}">
      <dgm:prSet/>
      <dgm:spPr/>
      <dgm:t>
        <a:bodyPr/>
        <a:lstStyle/>
        <a:p>
          <a:endParaRPr lang="en-US"/>
        </a:p>
      </dgm:t>
    </dgm:pt>
    <dgm:pt modelId="{9893062C-E8CF-4D94-89E7-FE6DEB38449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Medicaid coverage criteria being more restrictive than the FDA-approved label</a:t>
          </a:r>
          <a:endParaRPr lang="en-US" dirty="0"/>
        </a:p>
      </dgm:t>
    </dgm:pt>
    <dgm:pt modelId="{49CADA08-AB38-4004-8CA9-3B29044A3389}" type="parTrans" cxnId="{191571A2-45EA-41E6-A74A-5757A5CEB2D3}">
      <dgm:prSet/>
      <dgm:spPr/>
      <dgm:t>
        <a:bodyPr/>
        <a:lstStyle/>
        <a:p>
          <a:endParaRPr lang="en-US"/>
        </a:p>
      </dgm:t>
    </dgm:pt>
    <dgm:pt modelId="{B569EC95-7022-447A-B106-4FA35083CBF2}" type="sibTrans" cxnId="{191571A2-45EA-41E6-A74A-5757A5CEB2D3}">
      <dgm:prSet/>
      <dgm:spPr/>
      <dgm:t>
        <a:bodyPr/>
        <a:lstStyle/>
        <a:p>
          <a:endParaRPr lang="en-US"/>
        </a:p>
      </dgm:t>
    </dgm:pt>
    <dgm:pt modelId="{146F096B-49E7-480D-8BDC-79514B2FD5E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Discrepancies between managed care coverage criteria and fee-for-service </a:t>
          </a:r>
          <a:endParaRPr lang="en-US" dirty="0"/>
        </a:p>
      </dgm:t>
    </dgm:pt>
    <dgm:pt modelId="{BB4B2CEB-60CC-4229-988A-A98D1B7054CE}" type="parTrans" cxnId="{E8FD84C7-D215-4C7E-AC0A-C973EDE641F0}">
      <dgm:prSet/>
      <dgm:spPr/>
      <dgm:t>
        <a:bodyPr/>
        <a:lstStyle/>
        <a:p>
          <a:endParaRPr lang="en-US"/>
        </a:p>
      </dgm:t>
    </dgm:pt>
    <dgm:pt modelId="{8C126442-EED4-4B9F-AC03-5678DBC79415}" type="sibTrans" cxnId="{E8FD84C7-D215-4C7E-AC0A-C973EDE641F0}">
      <dgm:prSet/>
      <dgm:spPr/>
      <dgm:t>
        <a:bodyPr/>
        <a:lstStyle/>
        <a:p>
          <a:endParaRPr lang="en-US"/>
        </a:p>
      </dgm:t>
    </dgm:pt>
    <dgm:pt modelId="{C72E86D6-768C-4023-BC26-CC5F7FEF1E10}" type="pres">
      <dgm:prSet presAssocID="{6DC3E2D3-02FD-48BA-9567-AD6E78D2E91C}" presName="Name0" presStyleCnt="0">
        <dgm:presLayoutVars>
          <dgm:dir/>
          <dgm:resizeHandles val="exact"/>
        </dgm:presLayoutVars>
      </dgm:prSet>
      <dgm:spPr/>
    </dgm:pt>
    <dgm:pt modelId="{95D37BFE-C677-47BD-A698-52C155BCB726}" type="pres">
      <dgm:prSet presAssocID="{47C5C19D-840C-4B1B-930F-58EB7E8899A6}" presName="composite" presStyleCnt="0"/>
      <dgm:spPr/>
    </dgm:pt>
    <dgm:pt modelId="{AEC4C49A-F7B6-4E93-BB77-963CEF428506}" type="pres">
      <dgm:prSet presAssocID="{47C5C19D-840C-4B1B-930F-58EB7E8899A6}" presName="rect1" presStyleLbl="trAlignAcc1" presStyleIdx="0" presStyleCnt="3">
        <dgm:presLayoutVars>
          <dgm:bulletEnabled val="1"/>
        </dgm:presLayoutVars>
      </dgm:prSet>
      <dgm:spPr/>
    </dgm:pt>
    <dgm:pt modelId="{9B1B15BC-0957-4A01-9A6A-CE34C835140C}" type="pres">
      <dgm:prSet presAssocID="{47C5C19D-840C-4B1B-930F-58EB7E8899A6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  <dgm:pt modelId="{509F9345-3534-4D77-A1EC-3A1151F4319E}" type="pres">
      <dgm:prSet presAssocID="{52C62536-1323-4A74-AFA0-D13BF5064EFD}" presName="sibTrans" presStyleCnt="0"/>
      <dgm:spPr/>
    </dgm:pt>
    <dgm:pt modelId="{F02EC087-8BC3-4294-9940-E2D585085C9D}" type="pres">
      <dgm:prSet presAssocID="{9893062C-E8CF-4D94-89E7-FE6DEB38449C}" presName="composite" presStyleCnt="0"/>
      <dgm:spPr/>
    </dgm:pt>
    <dgm:pt modelId="{5EECBA31-8887-428A-8556-73A4A65402BB}" type="pres">
      <dgm:prSet presAssocID="{9893062C-E8CF-4D94-89E7-FE6DEB38449C}" presName="rect1" presStyleLbl="trAlignAcc1" presStyleIdx="1" presStyleCnt="3">
        <dgm:presLayoutVars>
          <dgm:bulletEnabled val="1"/>
        </dgm:presLayoutVars>
      </dgm:prSet>
      <dgm:spPr/>
    </dgm:pt>
    <dgm:pt modelId="{8F825F94-937F-4AF3-BF79-4F9DDC0A7DE6}" type="pres">
      <dgm:prSet presAssocID="{9893062C-E8CF-4D94-89E7-FE6DEB38449C}" presName="rect2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  <dgm:pt modelId="{8104B9A6-B64F-4B23-8950-97FA8DED8FCE}" type="pres">
      <dgm:prSet presAssocID="{B569EC95-7022-447A-B106-4FA35083CBF2}" presName="sibTrans" presStyleCnt="0"/>
      <dgm:spPr/>
    </dgm:pt>
    <dgm:pt modelId="{8C3C39D3-5429-4778-9F60-23FAC2BA4D20}" type="pres">
      <dgm:prSet presAssocID="{146F096B-49E7-480D-8BDC-79514B2FD5EC}" presName="composite" presStyleCnt="0"/>
      <dgm:spPr/>
    </dgm:pt>
    <dgm:pt modelId="{7625F73E-ACD4-4426-AEC8-36119A1F7C5D}" type="pres">
      <dgm:prSet presAssocID="{146F096B-49E7-480D-8BDC-79514B2FD5EC}" presName="rect1" presStyleLbl="trAlignAcc1" presStyleIdx="2" presStyleCnt="3">
        <dgm:presLayoutVars>
          <dgm:bulletEnabled val="1"/>
        </dgm:presLayoutVars>
      </dgm:prSet>
      <dgm:spPr/>
    </dgm:pt>
    <dgm:pt modelId="{24E23B81-4DCE-4FD2-AB68-272D9E3D962D}" type="pres">
      <dgm:prSet presAssocID="{146F096B-49E7-480D-8BDC-79514B2FD5EC}" presName="rect2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</dgm:ptLst>
  <dgm:cxnLst>
    <dgm:cxn modelId="{A045381F-C18E-4E09-94E2-58828693A5AC}" type="presOf" srcId="{47C5C19D-840C-4B1B-930F-58EB7E8899A6}" destId="{AEC4C49A-F7B6-4E93-BB77-963CEF428506}" srcOrd="0" destOrd="0" presId="urn:microsoft.com/office/officeart/2008/layout/PictureStrips"/>
    <dgm:cxn modelId="{CB3EC33C-23C1-4EB8-AD66-FD933F88B396}" type="presOf" srcId="{146F096B-49E7-480D-8BDC-79514B2FD5EC}" destId="{7625F73E-ACD4-4426-AEC8-36119A1F7C5D}" srcOrd="0" destOrd="0" presId="urn:microsoft.com/office/officeart/2008/layout/PictureStrips"/>
    <dgm:cxn modelId="{9B39864F-A4E8-4DDC-AE02-076D8CE239B5}" srcId="{6DC3E2D3-02FD-48BA-9567-AD6E78D2E91C}" destId="{47C5C19D-840C-4B1B-930F-58EB7E8899A6}" srcOrd="0" destOrd="0" parTransId="{A01BF8B9-527F-449A-96C5-169EC45D95A8}" sibTransId="{52C62536-1323-4A74-AFA0-D13BF5064EFD}"/>
    <dgm:cxn modelId="{C32E3792-3006-447E-BA25-290B3EC0D369}" type="presOf" srcId="{6DC3E2D3-02FD-48BA-9567-AD6E78D2E91C}" destId="{C72E86D6-768C-4023-BC26-CC5F7FEF1E10}" srcOrd="0" destOrd="0" presId="urn:microsoft.com/office/officeart/2008/layout/PictureStrips"/>
    <dgm:cxn modelId="{191571A2-45EA-41E6-A74A-5757A5CEB2D3}" srcId="{6DC3E2D3-02FD-48BA-9567-AD6E78D2E91C}" destId="{9893062C-E8CF-4D94-89E7-FE6DEB38449C}" srcOrd="1" destOrd="0" parTransId="{49CADA08-AB38-4004-8CA9-3B29044A3389}" sibTransId="{B569EC95-7022-447A-B106-4FA35083CBF2}"/>
    <dgm:cxn modelId="{DBFFC6A8-DE74-4D19-80AB-BA7AED319FA0}" type="presOf" srcId="{9893062C-E8CF-4D94-89E7-FE6DEB38449C}" destId="{5EECBA31-8887-428A-8556-73A4A65402BB}" srcOrd="0" destOrd="0" presId="urn:microsoft.com/office/officeart/2008/layout/PictureStrips"/>
    <dgm:cxn modelId="{E8FD84C7-D215-4C7E-AC0A-C973EDE641F0}" srcId="{6DC3E2D3-02FD-48BA-9567-AD6E78D2E91C}" destId="{146F096B-49E7-480D-8BDC-79514B2FD5EC}" srcOrd="2" destOrd="0" parTransId="{BB4B2CEB-60CC-4229-988A-A98D1B7054CE}" sibTransId="{8C126442-EED4-4B9F-AC03-5678DBC79415}"/>
    <dgm:cxn modelId="{47392040-A27D-4BE7-A066-1AAE633E6B54}" type="presParOf" srcId="{C72E86D6-768C-4023-BC26-CC5F7FEF1E10}" destId="{95D37BFE-C677-47BD-A698-52C155BCB726}" srcOrd="0" destOrd="0" presId="urn:microsoft.com/office/officeart/2008/layout/PictureStrips"/>
    <dgm:cxn modelId="{15D1712D-196B-4DF5-9F50-1B56B77D72C3}" type="presParOf" srcId="{95D37BFE-C677-47BD-A698-52C155BCB726}" destId="{AEC4C49A-F7B6-4E93-BB77-963CEF428506}" srcOrd="0" destOrd="0" presId="urn:microsoft.com/office/officeart/2008/layout/PictureStrips"/>
    <dgm:cxn modelId="{F83B86E9-3B3F-4D91-A6B5-7A9C290F7FBA}" type="presParOf" srcId="{95D37BFE-C677-47BD-A698-52C155BCB726}" destId="{9B1B15BC-0957-4A01-9A6A-CE34C835140C}" srcOrd="1" destOrd="0" presId="urn:microsoft.com/office/officeart/2008/layout/PictureStrips"/>
    <dgm:cxn modelId="{70450CDB-4BD0-4620-88A7-687AFF60EC59}" type="presParOf" srcId="{C72E86D6-768C-4023-BC26-CC5F7FEF1E10}" destId="{509F9345-3534-4D77-A1EC-3A1151F4319E}" srcOrd="1" destOrd="0" presId="urn:microsoft.com/office/officeart/2008/layout/PictureStrips"/>
    <dgm:cxn modelId="{449C83A4-C86C-4BBC-A388-357DE3948443}" type="presParOf" srcId="{C72E86D6-768C-4023-BC26-CC5F7FEF1E10}" destId="{F02EC087-8BC3-4294-9940-E2D585085C9D}" srcOrd="2" destOrd="0" presId="urn:microsoft.com/office/officeart/2008/layout/PictureStrips"/>
    <dgm:cxn modelId="{E5B45D5A-B9E0-4BD6-9E4A-3D64CDE2892D}" type="presParOf" srcId="{F02EC087-8BC3-4294-9940-E2D585085C9D}" destId="{5EECBA31-8887-428A-8556-73A4A65402BB}" srcOrd="0" destOrd="0" presId="urn:microsoft.com/office/officeart/2008/layout/PictureStrips"/>
    <dgm:cxn modelId="{6F4F2F5A-9913-4691-9D2F-674854291E75}" type="presParOf" srcId="{F02EC087-8BC3-4294-9940-E2D585085C9D}" destId="{8F825F94-937F-4AF3-BF79-4F9DDC0A7DE6}" srcOrd="1" destOrd="0" presId="urn:microsoft.com/office/officeart/2008/layout/PictureStrips"/>
    <dgm:cxn modelId="{7ED4367B-6F5F-4CCD-946E-A89F21B2186C}" type="presParOf" srcId="{C72E86D6-768C-4023-BC26-CC5F7FEF1E10}" destId="{8104B9A6-B64F-4B23-8950-97FA8DED8FCE}" srcOrd="3" destOrd="0" presId="urn:microsoft.com/office/officeart/2008/layout/PictureStrips"/>
    <dgm:cxn modelId="{6682C1AF-DD95-464D-B36A-4C249047B01F}" type="presParOf" srcId="{C72E86D6-768C-4023-BC26-CC5F7FEF1E10}" destId="{8C3C39D3-5429-4778-9F60-23FAC2BA4D20}" srcOrd="4" destOrd="0" presId="urn:microsoft.com/office/officeart/2008/layout/PictureStrips"/>
    <dgm:cxn modelId="{96E32242-BD7B-45D5-93A4-F872C5424319}" type="presParOf" srcId="{8C3C39D3-5429-4778-9F60-23FAC2BA4D20}" destId="{7625F73E-ACD4-4426-AEC8-36119A1F7C5D}" srcOrd="0" destOrd="0" presId="urn:microsoft.com/office/officeart/2008/layout/PictureStrips"/>
    <dgm:cxn modelId="{C46E7264-5365-407B-8E4C-A292957E0CF0}" type="presParOf" srcId="{8C3C39D3-5429-4778-9F60-23FAC2BA4D20}" destId="{24E23B81-4DCE-4FD2-AB68-272D9E3D962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5B068-1611-4F92-A252-5B786A2EE40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8B075E-582B-46D8-8C7D-485F6262780C}">
      <dgm:prSet phldrT="[Text]"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Mandated time frame for completion of clinical review and development/publishing of coverage criteria</a:t>
          </a:r>
          <a:endParaRPr lang="en-US" sz="17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E5302-7434-4D30-9DB0-3EF65E747387}" type="parTrans" cxnId="{8261C53D-DB84-4E73-A639-70166F19FEB3}">
      <dgm:prSet/>
      <dgm:spPr/>
      <dgm:t>
        <a:bodyPr/>
        <a:lstStyle/>
        <a:p>
          <a:endParaRPr lang="en-US"/>
        </a:p>
      </dgm:t>
    </dgm:pt>
    <dgm:pt modelId="{D897C5BC-292D-46CB-B3E2-A5F986786111}" type="sibTrans" cxnId="{8261C53D-DB84-4E73-A639-70166F19FEB3}">
      <dgm:prSet/>
      <dgm:spPr/>
      <dgm:t>
        <a:bodyPr/>
        <a:lstStyle/>
        <a:p>
          <a:endParaRPr lang="en-US"/>
        </a:p>
      </dgm:t>
    </dgm:pt>
    <dgm:pt modelId="{CCB3F1C9-F799-4399-A808-C6EA1A07C87B}">
      <dgm:prSet phldrT="[Text]"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Coverage policy developed </a:t>
          </a:r>
          <a:r>
            <a:rPr lang="en-US" sz="1700" b="1" u="sng" dirty="0">
              <a:latin typeface="Arial" panose="020B0604020202020204" pitchFamily="34" charset="0"/>
              <a:cs typeface="Arial" panose="020B0604020202020204" pitchFamily="34" charset="0"/>
            </a:rPr>
            <a:t>cannot be more restrictive</a:t>
          </a:r>
          <a:r>
            <a:rPr lang="en-US" sz="1700" b="1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than the indications and usage section of FDA-approved label</a:t>
          </a:r>
          <a:endParaRPr lang="en-US" sz="17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809F4-A3E7-4E49-B2AF-D0CE14FE3AD8}" type="parTrans" cxnId="{4AE3957A-5855-4601-85AA-BBD3392C6FF9}">
      <dgm:prSet/>
      <dgm:spPr/>
      <dgm:t>
        <a:bodyPr/>
        <a:lstStyle/>
        <a:p>
          <a:endParaRPr lang="en-US"/>
        </a:p>
      </dgm:t>
    </dgm:pt>
    <dgm:pt modelId="{1FFEA33F-37A8-4862-8DF5-B5DF6B31C2E7}" type="sibTrans" cxnId="{4AE3957A-5855-4601-85AA-BBD3392C6FF9}">
      <dgm:prSet/>
      <dgm:spPr/>
      <dgm:t>
        <a:bodyPr/>
        <a:lstStyle/>
        <a:p>
          <a:endParaRPr lang="en-US"/>
        </a:p>
      </dgm:t>
    </dgm:pt>
    <dgm:pt modelId="{CF331A60-7088-487F-8DA4-1049BEC43081}">
      <dgm:prSet phldrT="[Text]"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Easy exception process for step therapy if deemed medically necessary by provider </a:t>
          </a:r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1700" i="1" dirty="0">
              <a:latin typeface="Arial" panose="020B0604020202020204" pitchFamily="34" charset="0"/>
              <a:cs typeface="Arial" panose="020B0604020202020204" pitchFamily="34" charset="0"/>
            </a:rPr>
            <a:t>creates a straightforward exceptions process - mandates response to request </a:t>
          </a:r>
          <a:r>
            <a:rPr lang="en-US" sz="1700" b="1" i="1" u="sng" dirty="0">
              <a:latin typeface="Arial" panose="020B0604020202020204" pitchFamily="34" charset="0"/>
              <a:cs typeface="Arial" panose="020B0604020202020204" pitchFamily="34" charset="0"/>
            </a:rPr>
            <a:t>within 72 hours for request, 24 hours for emergency request</a:t>
          </a:r>
        </a:p>
      </dgm:t>
    </dgm:pt>
    <dgm:pt modelId="{C3A39CE3-EB59-435B-AA42-65761AD65347}" type="parTrans" cxnId="{7D660E4F-4D21-444B-ACBB-2A9819CE1EF3}">
      <dgm:prSet/>
      <dgm:spPr/>
      <dgm:t>
        <a:bodyPr/>
        <a:lstStyle/>
        <a:p>
          <a:endParaRPr lang="en-US"/>
        </a:p>
      </dgm:t>
    </dgm:pt>
    <dgm:pt modelId="{416B494E-9C36-4E90-8001-22FFF8B890E3}" type="sibTrans" cxnId="{7D660E4F-4D21-444B-ACBB-2A9819CE1EF3}">
      <dgm:prSet/>
      <dgm:spPr/>
      <dgm:t>
        <a:bodyPr/>
        <a:lstStyle/>
        <a:p>
          <a:endParaRPr lang="en-US"/>
        </a:p>
      </dgm:t>
    </dgm:pt>
    <dgm:pt modelId="{04C66ACC-049C-4AF0-93CA-00415BC57DA9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Defines “qualifying rare disease therapy” </a:t>
          </a:r>
          <a:r>
            <a:rPr lang="en-US" sz="1700" b="1" i="0" dirty="0">
              <a:latin typeface="Arial" panose="020B0604020202020204" pitchFamily="34" charset="0"/>
              <a:cs typeface="Arial" panose="020B0604020202020204" pitchFamily="34" charset="0"/>
            </a:rPr>
            <a:t>as rare pediatric therapy, orphan therapy, breakthrough or Regenerative Medicine Advanced Therapy designation </a:t>
          </a:r>
        </a:p>
      </dgm:t>
    </dgm:pt>
    <dgm:pt modelId="{7E88C25D-9B76-48AF-A96C-3095996D3600}" type="parTrans" cxnId="{9E4204CC-3AB9-4F24-9C5B-BD3E92CD708D}">
      <dgm:prSet/>
      <dgm:spPr/>
      <dgm:t>
        <a:bodyPr/>
        <a:lstStyle/>
        <a:p>
          <a:endParaRPr lang="en-US"/>
        </a:p>
      </dgm:t>
    </dgm:pt>
    <dgm:pt modelId="{3DBE5463-9C97-4DC3-877B-D8F64180E79E}" type="sibTrans" cxnId="{9E4204CC-3AB9-4F24-9C5B-BD3E92CD708D}">
      <dgm:prSet/>
      <dgm:spPr/>
      <dgm:t>
        <a:bodyPr/>
        <a:lstStyle/>
        <a:p>
          <a:endParaRPr lang="en-US"/>
        </a:p>
      </dgm:t>
    </dgm:pt>
    <dgm:pt modelId="{E56F7124-4DD7-4F75-9352-AFB35F1458D9}" type="pres">
      <dgm:prSet presAssocID="{4245B068-1611-4F92-A252-5B786A2EE402}" presName="linearFlow" presStyleCnt="0">
        <dgm:presLayoutVars>
          <dgm:dir/>
          <dgm:resizeHandles val="exact"/>
        </dgm:presLayoutVars>
      </dgm:prSet>
      <dgm:spPr/>
    </dgm:pt>
    <dgm:pt modelId="{09E07EFB-FEC1-4C2F-BC59-492FEFEA306D}" type="pres">
      <dgm:prSet presAssocID="{8E8B075E-582B-46D8-8C7D-485F6262780C}" presName="composite" presStyleCnt="0"/>
      <dgm:spPr/>
    </dgm:pt>
    <dgm:pt modelId="{52B02960-2480-491F-8FDD-5A5C3393D3A4}" type="pres">
      <dgm:prSet presAssocID="{8E8B075E-582B-46D8-8C7D-485F6262780C}" presName="imgShp" presStyleLbl="fgImgPlace1" presStyleIdx="0" presStyleCnt="4" custLinFactNeighborX="-17516" custLinFactNeighborY="-9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FFFFFF"/>
          </a:solidFill>
        </a:ln>
      </dgm:spPr>
    </dgm:pt>
    <dgm:pt modelId="{79A44027-61AF-48B5-B9FF-4675E98CC08C}" type="pres">
      <dgm:prSet presAssocID="{8E8B075E-582B-46D8-8C7D-485F6262780C}" presName="txShp" presStyleLbl="node1" presStyleIdx="0" presStyleCnt="4">
        <dgm:presLayoutVars>
          <dgm:bulletEnabled val="1"/>
        </dgm:presLayoutVars>
      </dgm:prSet>
      <dgm:spPr/>
    </dgm:pt>
    <dgm:pt modelId="{7ED75A26-7347-4B21-9192-1C8221D6B04F}" type="pres">
      <dgm:prSet presAssocID="{D897C5BC-292D-46CB-B3E2-A5F986786111}" presName="spacing" presStyleCnt="0"/>
      <dgm:spPr/>
    </dgm:pt>
    <dgm:pt modelId="{F44172FD-044B-4924-A1AA-57F42231017E}" type="pres">
      <dgm:prSet presAssocID="{CCB3F1C9-F799-4399-A808-C6EA1A07C87B}" presName="composite" presStyleCnt="0"/>
      <dgm:spPr/>
    </dgm:pt>
    <dgm:pt modelId="{00A94D33-E6B6-457B-8885-AFC23E01F256}" type="pres">
      <dgm:prSet presAssocID="{CCB3F1C9-F799-4399-A808-C6EA1A07C87B}" presName="imgShp" presStyleLbl="fgImgPlace1" presStyleIdx="1" presStyleCnt="4" custLinFactNeighborX="-17516" custLinFactNeighborY="74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FFFF"/>
          </a:solidFill>
        </a:ln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C853CBF6-2DC1-4C6F-B2F7-57BDAAB83D00}" type="pres">
      <dgm:prSet presAssocID="{CCB3F1C9-F799-4399-A808-C6EA1A07C87B}" presName="txShp" presStyleLbl="node1" presStyleIdx="1" presStyleCnt="4">
        <dgm:presLayoutVars>
          <dgm:bulletEnabled val="1"/>
        </dgm:presLayoutVars>
      </dgm:prSet>
      <dgm:spPr/>
    </dgm:pt>
    <dgm:pt modelId="{AC09AE03-9028-4BC6-90CF-3FB14FD6D1BC}" type="pres">
      <dgm:prSet presAssocID="{1FFEA33F-37A8-4862-8DF5-B5DF6B31C2E7}" presName="spacing" presStyleCnt="0"/>
      <dgm:spPr/>
    </dgm:pt>
    <dgm:pt modelId="{84E73F12-8697-42FD-939D-93E710E3223D}" type="pres">
      <dgm:prSet presAssocID="{CF331A60-7088-487F-8DA4-1049BEC43081}" presName="composite" presStyleCnt="0"/>
      <dgm:spPr/>
    </dgm:pt>
    <dgm:pt modelId="{D10C06E5-15CE-463C-BCB4-991B014810C4}" type="pres">
      <dgm:prSet presAssocID="{CF331A60-7088-487F-8DA4-1049BEC43081}" presName="imgShp" presStyleLbl="fgImgPlace1" presStyleIdx="2" presStyleCnt="4" custLinFactNeighborX="-17516" custLinFactNeighborY="308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stairs with solid fill"/>
        </a:ext>
      </dgm:extLst>
    </dgm:pt>
    <dgm:pt modelId="{B829D65C-EA1D-4DC8-B126-F144CB9A2679}" type="pres">
      <dgm:prSet presAssocID="{CF331A60-7088-487F-8DA4-1049BEC43081}" presName="txShp" presStyleLbl="node1" presStyleIdx="2" presStyleCnt="4">
        <dgm:presLayoutVars>
          <dgm:bulletEnabled val="1"/>
        </dgm:presLayoutVars>
      </dgm:prSet>
      <dgm:spPr/>
    </dgm:pt>
    <dgm:pt modelId="{87A0D39C-E0EE-45C4-952D-B2E87C93F553}" type="pres">
      <dgm:prSet presAssocID="{416B494E-9C36-4E90-8001-22FFF8B890E3}" presName="spacing" presStyleCnt="0"/>
      <dgm:spPr/>
    </dgm:pt>
    <dgm:pt modelId="{6F7D31A6-011E-4EF7-932D-5524EDCE8051}" type="pres">
      <dgm:prSet presAssocID="{04C66ACC-049C-4AF0-93CA-00415BC57DA9}" presName="composite" presStyleCnt="0"/>
      <dgm:spPr/>
    </dgm:pt>
    <dgm:pt modelId="{37F87872-554E-43BE-8E61-836F18A4F0D8}" type="pres">
      <dgm:prSet presAssocID="{04C66ACC-049C-4AF0-93CA-00415BC57DA9}" presName="imgShp" presStyleLbl="fgImgPlace1" presStyleIdx="3" presStyleCnt="4" custLinFactNeighborX="-17516" custLinFactNeighborY="152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22939352-99D3-4051-830E-C5CDC36709B1}" type="pres">
      <dgm:prSet presAssocID="{04C66ACC-049C-4AF0-93CA-00415BC57DA9}" presName="txShp" presStyleLbl="node1" presStyleIdx="3" presStyleCnt="4">
        <dgm:presLayoutVars>
          <dgm:bulletEnabled val="1"/>
        </dgm:presLayoutVars>
      </dgm:prSet>
      <dgm:spPr/>
    </dgm:pt>
  </dgm:ptLst>
  <dgm:cxnLst>
    <dgm:cxn modelId="{AC82AB0A-FEB6-4C83-90C0-A25D84AE5E1D}" type="presOf" srcId="{CF331A60-7088-487F-8DA4-1049BEC43081}" destId="{B829D65C-EA1D-4DC8-B126-F144CB9A2679}" srcOrd="0" destOrd="0" presId="urn:microsoft.com/office/officeart/2005/8/layout/vList3"/>
    <dgm:cxn modelId="{148E221A-9E61-40D1-8C37-625F04685475}" type="presOf" srcId="{CCB3F1C9-F799-4399-A808-C6EA1A07C87B}" destId="{C853CBF6-2DC1-4C6F-B2F7-57BDAAB83D00}" srcOrd="0" destOrd="0" presId="urn:microsoft.com/office/officeart/2005/8/layout/vList3"/>
    <dgm:cxn modelId="{8261C53D-DB84-4E73-A639-70166F19FEB3}" srcId="{4245B068-1611-4F92-A252-5B786A2EE402}" destId="{8E8B075E-582B-46D8-8C7D-485F6262780C}" srcOrd="0" destOrd="0" parTransId="{5AFE5302-7434-4D30-9DB0-3EF65E747387}" sibTransId="{D897C5BC-292D-46CB-B3E2-A5F986786111}"/>
    <dgm:cxn modelId="{7D660E4F-4D21-444B-ACBB-2A9819CE1EF3}" srcId="{4245B068-1611-4F92-A252-5B786A2EE402}" destId="{CF331A60-7088-487F-8DA4-1049BEC43081}" srcOrd="2" destOrd="0" parTransId="{C3A39CE3-EB59-435B-AA42-65761AD65347}" sibTransId="{416B494E-9C36-4E90-8001-22FFF8B890E3}"/>
    <dgm:cxn modelId="{4AE3957A-5855-4601-85AA-BBD3392C6FF9}" srcId="{4245B068-1611-4F92-A252-5B786A2EE402}" destId="{CCB3F1C9-F799-4399-A808-C6EA1A07C87B}" srcOrd="1" destOrd="0" parTransId="{E80809F4-A3E7-4E49-B2AF-D0CE14FE3AD8}" sibTransId="{1FFEA33F-37A8-4862-8DF5-B5DF6B31C2E7}"/>
    <dgm:cxn modelId="{3146CD99-8937-4B06-8E2A-3CD90D33F0DA}" type="presOf" srcId="{04C66ACC-049C-4AF0-93CA-00415BC57DA9}" destId="{22939352-99D3-4051-830E-C5CDC36709B1}" srcOrd="0" destOrd="0" presId="urn:microsoft.com/office/officeart/2005/8/layout/vList3"/>
    <dgm:cxn modelId="{6A74B1B6-4833-49C0-A5F6-0E389B54D386}" type="presOf" srcId="{4245B068-1611-4F92-A252-5B786A2EE402}" destId="{E56F7124-4DD7-4F75-9352-AFB35F1458D9}" srcOrd="0" destOrd="0" presId="urn:microsoft.com/office/officeart/2005/8/layout/vList3"/>
    <dgm:cxn modelId="{9E4204CC-3AB9-4F24-9C5B-BD3E92CD708D}" srcId="{4245B068-1611-4F92-A252-5B786A2EE402}" destId="{04C66ACC-049C-4AF0-93CA-00415BC57DA9}" srcOrd="3" destOrd="0" parTransId="{7E88C25D-9B76-48AF-A96C-3095996D3600}" sibTransId="{3DBE5463-9C97-4DC3-877B-D8F64180E79E}"/>
    <dgm:cxn modelId="{40DD30E1-3835-4AEE-8EE8-FB60D044DE90}" type="presOf" srcId="{8E8B075E-582B-46D8-8C7D-485F6262780C}" destId="{79A44027-61AF-48B5-B9FF-4675E98CC08C}" srcOrd="0" destOrd="0" presId="urn:microsoft.com/office/officeart/2005/8/layout/vList3"/>
    <dgm:cxn modelId="{92797E41-6424-4BB4-93D3-58944DFE1766}" type="presParOf" srcId="{E56F7124-4DD7-4F75-9352-AFB35F1458D9}" destId="{09E07EFB-FEC1-4C2F-BC59-492FEFEA306D}" srcOrd="0" destOrd="0" presId="urn:microsoft.com/office/officeart/2005/8/layout/vList3"/>
    <dgm:cxn modelId="{19F39F0C-582A-495B-83EB-4AD0EAB5AF8D}" type="presParOf" srcId="{09E07EFB-FEC1-4C2F-BC59-492FEFEA306D}" destId="{52B02960-2480-491F-8FDD-5A5C3393D3A4}" srcOrd="0" destOrd="0" presId="urn:microsoft.com/office/officeart/2005/8/layout/vList3"/>
    <dgm:cxn modelId="{1EFB3848-38C7-4536-8FD8-8F7E545456C1}" type="presParOf" srcId="{09E07EFB-FEC1-4C2F-BC59-492FEFEA306D}" destId="{79A44027-61AF-48B5-B9FF-4675E98CC08C}" srcOrd="1" destOrd="0" presId="urn:microsoft.com/office/officeart/2005/8/layout/vList3"/>
    <dgm:cxn modelId="{EBB1AC6E-4569-466D-81A4-628AB05F477D}" type="presParOf" srcId="{E56F7124-4DD7-4F75-9352-AFB35F1458D9}" destId="{7ED75A26-7347-4B21-9192-1C8221D6B04F}" srcOrd="1" destOrd="0" presId="urn:microsoft.com/office/officeart/2005/8/layout/vList3"/>
    <dgm:cxn modelId="{F9C19DEA-EA3D-42DB-9AC4-2DEAC1C586A5}" type="presParOf" srcId="{E56F7124-4DD7-4F75-9352-AFB35F1458D9}" destId="{F44172FD-044B-4924-A1AA-57F42231017E}" srcOrd="2" destOrd="0" presId="urn:microsoft.com/office/officeart/2005/8/layout/vList3"/>
    <dgm:cxn modelId="{33BAC6DC-F9D1-49DA-BD4E-615567C4C2B1}" type="presParOf" srcId="{F44172FD-044B-4924-A1AA-57F42231017E}" destId="{00A94D33-E6B6-457B-8885-AFC23E01F256}" srcOrd="0" destOrd="0" presId="urn:microsoft.com/office/officeart/2005/8/layout/vList3"/>
    <dgm:cxn modelId="{F97E1AAE-0FC5-4F15-BBCC-51AE2ECCCF6C}" type="presParOf" srcId="{F44172FD-044B-4924-A1AA-57F42231017E}" destId="{C853CBF6-2DC1-4C6F-B2F7-57BDAAB83D00}" srcOrd="1" destOrd="0" presId="urn:microsoft.com/office/officeart/2005/8/layout/vList3"/>
    <dgm:cxn modelId="{FB7F054B-B3D2-4A21-B9DE-ACFCE638140F}" type="presParOf" srcId="{E56F7124-4DD7-4F75-9352-AFB35F1458D9}" destId="{AC09AE03-9028-4BC6-90CF-3FB14FD6D1BC}" srcOrd="3" destOrd="0" presId="urn:microsoft.com/office/officeart/2005/8/layout/vList3"/>
    <dgm:cxn modelId="{95F9C548-5AAE-4F69-9B87-E9B9BC0ABB1F}" type="presParOf" srcId="{E56F7124-4DD7-4F75-9352-AFB35F1458D9}" destId="{84E73F12-8697-42FD-939D-93E710E3223D}" srcOrd="4" destOrd="0" presId="urn:microsoft.com/office/officeart/2005/8/layout/vList3"/>
    <dgm:cxn modelId="{591BDA7A-E81F-44F4-843B-045DB146C3CF}" type="presParOf" srcId="{84E73F12-8697-42FD-939D-93E710E3223D}" destId="{D10C06E5-15CE-463C-BCB4-991B014810C4}" srcOrd="0" destOrd="0" presId="urn:microsoft.com/office/officeart/2005/8/layout/vList3"/>
    <dgm:cxn modelId="{EDE54989-6AF8-4B10-95F5-CD7AF6625AED}" type="presParOf" srcId="{84E73F12-8697-42FD-939D-93E710E3223D}" destId="{B829D65C-EA1D-4DC8-B126-F144CB9A2679}" srcOrd="1" destOrd="0" presId="urn:microsoft.com/office/officeart/2005/8/layout/vList3"/>
    <dgm:cxn modelId="{5B8A8669-FBFB-435C-AC6F-174EE45639FC}" type="presParOf" srcId="{E56F7124-4DD7-4F75-9352-AFB35F1458D9}" destId="{87A0D39C-E0EE-45C4-952D-B2E87C93F553}" srcOrd="5" destOrd="0" presId="urn:microsoft.com/office/officeart/2005/8/layout/vList3"/>
    <dgm:cxn modelId="{E204D315-3B01-41CF-B1CF-BEE798E1744A}" type="presParOf" srcId="{E56F7124-4DD7-4F75-9352-AFB35F1458D9}" destId="{6F7D31A6-011E-4EF7-932D-5524EDCE8051}" srcOrd="6" destOrd="0" presId="urn:microsoft.com/office/officeart/2005/8/layout/vList3"/>
    <dgm:cxn modelId="{E807FBE9-EA80-4FC6-863A-C8D91DE45F72}" type="presParOf" srcId="{6F7D31A6-011E-4EF7-932D-5524EDCE8051}" destId="{37F87872-554E-43BE-8E61-836F18A4F0D8}" srcOrd="0" destOrd="0" presId="urn:microsoft.com/office/officeart/2005/8/layout/vList3"/>
    <dgm:cxn modelId="{47ECDC46-461A-4BE9-A735-76E7D902A3D7}" type="presParOf" srcId="{6F7D31A6-011E-4EF7-932D-5524EDCE8051}" destId="{22939352-99D3-4051-830E-C5CDC36709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3E2D3-02FD-48BA-9567-AD6E78D2E91C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C5C19D-840C-4B1B-930F-58EB7E8899A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Physician pushback</a:t>
          </a:r>
          <a:endParaRPr lang="en-US" dirty="0"/>
        </a:p>
      </dgm:t>
    </dgm:pt>
    <dgm:pt modelId="{A01BF8B9-527F-449A-96C5-169EC45D95A8}" type="parTrans" cxnId="{9B39864F-A4E8-4DDC-AE02-076D8CE239B5}">
      <dgm:prSet/>
      <dgm:spPr/>
      <dgm:t>
        <a:bodyPr/>
        <a:lstStyle/>
        <a:p>
          <a:endParaRPr lang="en-US"/>
        </a:p>
      </dgm:t>
    </dgm:pt>
    <dgm:pt modelId="{52C62536-1323-4A74-AFA0-D13BF5064EFD}" type="sibTrans" cxnId="{9B39864F-A4E8-4DDC-AE02-076D8CE239B5}">
      <dgm:prSet/>
      <dgm:spPr/>
      <dgm:t>
        <a:bodyPr/>
        <a:lstStyle/>
        <a:p>
          <a:endParaRPr lang="en-US"/>
        </a:p>
      </dgm:t>
    </dgm:pt>
    <dgm:pt modelId="{9893062C-E8CF-4D94-89E7-FE6DEB38449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(Misplaced) concerns about limiting access to in-person visits</a:t>
          </a:r>
        </a:p>
      </dgm:t>
    </dgm:pt>
    <dgm:pt modelId="{49CADA08-AB38-4004-8CA9-3B29044A3389}" type="parTrans" cxnId="{191571A2-45EA-41E6-A74A-5757A5CEB2D3}">
      <dgm:prSet/>
      <dgm:spPr/>
      <dgm:t>
        <a:bodyPr/>
        <a:lstStyle/>
        <a:p>
          <a:endParaRPr lang="en-US"/>
        </a:p>
      </dgm:t>
    </dgm:pt>
    <dgm:pt modelId="{B569EC95-7022-447A-B106-4FA35083CBF2}" type="sibTrans" cxnId="{191571A2-45EA-41E6-A74A-5757A5CEB2D3}">
      <dgm:prSet/>
      <dgm:spPr/>
      <dgm:t>
        <a:bodyPr/>
        <a:lstStyle/>
        <a:p>
          <a:endParaRPr lang="en-US"/>
        </a:p>
      </dgm:t>
    </dgm:pt>
    <dgm:pt modelId="{C72E86D6-768C-4023-BC26-CC5F7FEF1E10}" type="pres">
      <dgm:prSet presAssocID="{6DC3E2D3-02FD-48BA-9567-AD6E78D2E91C}" presName="Name0" presStyleCnt="0">
        <dgm:presLayoutVars>
          <dgm:dir/>
          <dgm:resizeHandles val="exact"/>
        </dgm:presLayoutVars>
      </dgm:prSet>
      <dgm:spPr/>
    </dgm:pt>
    <dgm:pt modelId="{95D37BFE-C677-47BD-A698-52C155BCB726}" type="pres">
      <dgm:prSet presAssocID="{47C5C19D-840C-4B1B-930F-58EB7E8899A6}" presName="composite" presStyleCnt="0"/>
      <dgm:spPr/>
    </dgm:pt>
    <dgm:pt modelId="{AEC4C49A-F7B6-4E93-BB77-963CEF428506}" type="pres">
      <dgm:prSet presAssocID="{47C5C19D-840C-4B1B-930F-58EB7E8899A6}" presName="rect1" presStyleLbl="trAlignAcc1" presStyleIdx="0" presStyleCnt="2">
        <dgm:presLayoutVars>
          <dgm:bulletEnabled val="1"/>
        </dgm:presLayoutVars>
      </dgm:prSet>
      <dgm:spPr/>
    </dgm:pt>
    <dgm:pt modelId="{9B1B15BC-0957-4A01-9A6A-CE34C835140C}" type="pres">
      <dgm:prSet presAssocID="{47C5C19D-840C-4B1B-930F-58EB7E8899A6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  <dgm:pt modelId="{509F9345-3534-4D77-A1EC-3A1151F4319E}" type="pres">
      <dgm:prSet presAssocID="{52C62536-1323-4A74-AFA0-D13BF5064EFD}" presName="sibTrans" presStyleCnt="0"/>
      <dgm:spPr/>
    </dgm:pt>
    <dgm:pt modelId="{F02EC087-8BC3-4294-9940-E2D585085C9D}" type="pres">
      <dgm:prSet presAssocID="{9893062C-E8CF-4D94-89E7-FE6DEB38449C}" presName="composite" presStyleCnt="0"/>
      <dgm:spPr/>
    </dgm:pt>
    <dgm:pt modelId="{5EECBA31-8887-428A-8556-73A4A65402BB}" type="pres">
      <dgm:prSet presAssocID="{9893062C-E8CF-4D94-89E7-FE6DEB38449C}" presName="rect1" presStyleLbl="trAlignAcc1" presStyleIdx="1" presStyleCnt="2">
        <dgm:presLayoutVars>
          <dgm:bulletEnabled val="1"/>
        </dgm:presLayoutVars>
      </dgm:prSet>
      <dgm:spPr/>
    </dgm:pt>
    <dgm:pt modelId="{8F825F94-937F-4AF3-BF79-4F9DDC0A7DE6}" type="pres">
      <dgm:prSet presAssocID="{9893062C-E8CF-4D94-89E7-FE6DEB38449C}" presName="rect2" presStyleLbl="fgImgPlac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</dgm:ptLst>
  <dgm:cxnLst>
    <dgm:cxn modelId="{A045381F-C18E-4E09-94E2-58828693A5AC}" type="presOf" srcId="{47C5C19D-840C-4B1B-930F-58EB7E8899A6}" destId="{AEC4C49A-F7B6-4E93-BB77-963CEF428506}" srcOrd="0" destOrd="0" presId="urn:microsoft.com/office/officeart/2008/layout/PictureStrips"/>
    <dgm:cxn modelId="{9B39864F-A4E8-4DDC-AE02-076D8CE239B5}" srcId="{6DC3E2D3-02FD-48BA-9567-AD6E78D2E91C}" destId="{47C5C19D-840C-4B1B-930F-58EB7E8899A6}" srcOrd="0" destOrd="0" parTransId="{A01BF8B9-527F-449A-96C5-169EC45D95A8}" sibTransId="{52C62536-1323-4A74-AFA0-D13BF5064EFD}"/>
    <dgm:cxn modelId="{C32E3792-3006-447E-BA25-290B3EC0D369}" type="presOf" srcId="{6DC3E2D3-02FD-48BA-9567-AD6E78D2E91C}" destId="{C72E86D6-768C-4023-BC26-CC5F7FEF1E10}" srcOrd="0" destOrd="0" presId="urn:microsoft.com/office/officeart/2008/layout/PictureStrips"/>
    <dgm:cxn modelId="{191571A2-45EA-41E6-A74A-5757A5CEB2D3}" srcId="{6DC3E2D3-02FD-48BA-9567-AD6E78D2E91C}" destId="{9893062C-E8CF-4D94-89E7-FE6DEB38449C}" srcOrd="1" destOrd="0" parTransId="{49CADA08-AB38-4004-8CA9-3B29044A3389}" sibTransId="{B569EC95-7022-447A-B106-4FA35083CBF2}"/>
    <dgm:cxn modelId="{DBFFC6A8-DE74-4D19-80AB-BA7AED319FA0}" type="presOf" srcId="{9893062C-E8CF-4D94-89E7-FE6DEB38449C}" destId="{5EECBA31-8887-428A-8556-73A4A65402BB}" srcOrd="0" destOrd="0" presId="urn:microsoft.com/office/officeart/2008/layout/PictureStrips"/>
    <dgm:cxn modelId="{47392040-A27D-4BE7-A066-1AAE633E6B54}" type="presParOf" srcId="{C72E86D6-768C-4023-BC26-CC5F7FEF1E10}" destId="{95D37BFE-C677-47BD-A698-52C155BCB726}" srcOrd="0" destOrd="0" presId="urn:microsoft.com/office/officeart/2008/layout/PictureStrips"/>
    <dgm:cxn modelId="{15D1712D-196B-4DF5-9F50-1B56B77D72C3}" type="presParOf" srcId="{95D37BFE-C677-47BD-A698-52C155BCB726}" destId="{AEC4C49A-F7B6-4E93-BB77-963CEF428506}" srcOrd="0" destOrd="0" presId="urn:microsoft.com/office/officeart/2008/layout/PictureStrips"/>
    <dgm:cxn modelId="{F83B86E9-3B3F-4D91-A6B5-7A9C290F7FBA}" type="presParOf" srcId="{95D37BFE-C677-47BD-A698-52C155BCB726}" destId="{9B1B15BC-0957-4A01-9A6A-CE34C835140C}" srcOrd="1" destOrd="0" presId="urn:microsoft.com/office/officeart/2008/layout/PictureStrips"/>
    <dgm:cxn modelId="{70450CDB-4BD0-4620-88A7-687AFF60EC59}" type="presParOf" srcId="{C72E86D6-768C-4023-BC26-CC5F7FEF1E10}" destId="{509F9345-3534-4D77-A1EC-3A1151F4319E}" srcOrd="1" destOrd="0" presId="urn:microsoft.com/office/officeart/2008/layout/PictureStrips"/>
    <dgm:cxn modelId="{449C83A4-C86C-4BBC-A388-357DE3948443}" type="presParOf" srcId="{C72E86D6-768C-4023-BC26-CC5F7FEF1E10}" destId="{F02EC087-8BC3-4294-9940-E2D585085C9D}" srcOrd="2" destOrd="0" presId="urn:microsoft.com/office/officeart/2008/layout/PictureStrips"/>
    <dgm:cxn modelId="{E5B45D5A-B9E0-4BD6-9E4A-3D64CDE2892D}" type="presParOf" srcId="{F02EC087-8BC3-4294-9940-E2D585085C9D}" destId="{5EECBA31-8887-428A-8556-73A4A65402BB}" srcOrd="0" destOrd="0" presId="urn:microsoft.com/office/officeart/2008/layout/PictureStrips"/>
    <dgm:cxn modelId="{6F4F2F5A-9913-4691-9D2F-674854291E75}" type="presParOf" srcId="{F02EC087-8BC3-4294-9940-E2D585085C9D}" destId="{8F825F94-937F-4AF3-BF79-4F9DDC0A7D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0A9CC5-4A6C-4EA5-A5D3-B046760FED6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73ABD5-594A-44A6-894B-6A74B197938F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Reciprocity</a:t>
          </a:r>
        </a:p>
      </dgm:t>
    </dgm:pt>
    <dgm:pt modelId="{78ACD460-CC33-47B2-88B9-8A8A6B49327D}" type="parTrans" cxnId="{4A57648F-3A3D-4914-8F5E-7AB58CA3AD1D}">
      <dgm:prSet/>
      <dgm:spPr/>
      <dgm:t>
        <a:bodyPr/>
        <a:lstStyle/>
        <a:p>
          <a:endParaRPr lang="en-US"/>
        </a:p>
      </dgm:t>
    </dgm:pt>
    <dgm:pt modelId="{4F888A46-CC7A-4D51-8DEB-71A294F17811}" type="sibTrans" cxnId="{4A57648F-3A3D-4914-8F5E-7AB58CA3AD1D}">
      <dgm:prSet/>
      <dgm:spPr/>
      <dgm:t>
        <a:bodyPr/>
        <a:lstStyle/>
        <a:p>
          <a:endParaRPr lang="en-US"/>
        </a:p>
      </dgm:t>
    </dgm:pt>
    <dgm:pt modelId="{D6BBB741-6F56-4BD7-A487-6C15B3D0080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Federal legislative path</a:t>
          </a:r>
        </a:p>
      </dgm:t>
    </dgm:pt>
    <dgm:pt modelId="{2AB7B623-0887-4715-A5CC-F42EA1DCBF44}" type="parTrans" cxnId="{E797179D-1838-4218-8C92-03999FC8AEC0}">
      <dgm:prSet/>
      <dgm:spPr/>
      <dgm:t>
        <a:bodyPr/>
        <a:lstStyle/>
        <a:p>
          <a:endParaRPr lang="en-US"/>
        </a:p>
      </dgm:t>
    </dgm:pt>
    <dgm:pt modelId="{E39C1E96-29CC-4FC5-8ED2-19ADDA763E48}" type="sibTrans" cxnId="{E797179D-1838-4218-8C92-03999FC8AEC0}">
      <dgm:prSet/>
      <dgm:spPr/>
      <dgm:t>
        <a:bodyPr/>
        <a:lstStyle/>
        <a:p>
          <a:endParaRPr lang="en-US"/>
        </a:p>
      </dgm:t>
    </dgm:pt>
    <dgm:pt modelId="{F548F860-E901-474C-8E03-E7800B92AA6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Unsuccessful thus far</a:t>
          </a:r>
        </a:p>
      </dgm:t>
    </dgm:pt>
    <dgm:pt modelId="{80D20E13-EEED-4487-B048-76CF669E8FCA}" type="parTrans" cxnId="{11377EF3-3F39-4021-8651-1DA5A705C1B6}">
      <dgm:prSet/>
      <dgm:spPr/>
      <dgm:t>
        <a:bodyPr/>
        <a:lstStyle/>
        <a:p>
          <a:endParaRPr lang="en-US"/>
        </a:p>
      </dgm:t>
    </dgm:pt>
    <dgm:pt modelId="{2DFB6AFE-B422-451E-97E5-E49222D3BD60}" type="sibTrans" cxnId="{11377EF3-3F39-4021-8651-1DA5A705C1B6}">
      <dgm:prSet/>
      <dgm:spPr/>
      <dgm:t>
        <a:bodyPr/>
        <a:lstStyle/>
        <a:p>
          <a:endParaRPr lang="en-US"/>
        </a:p>
      </dgm:t>
    </dgm:pt>
    <dgm:pt modelId="{168F3743-BBB2-453E-8DE0-E5A769772B57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Compact (IMLC)</a:t>
          </a:r>
        </a:p>
      </dgm:t>
    </dgm:pt>
    <dgm:pt modelId="{FBE35BB6-5261-4466-859C-0938D7442EE3}" type="parTrans" cxnId="{A0F67673-5DAD-424E-B3D1-00B02E87FE81}">
      <dgm:prSet/>
      <dgm:spPr/>
      <dgm:t>
        <a:bodyPr/>
        <a:lstStyle/>
        <a:p>
          <a:endParaRPr lang="en-US"/>
        </a:p>
      </dgm:t>
    </dgm:pt>
    <dgm:pt modelId="{19DF36D0-67C1-4C15-A140-5F0401441034}" type="sibTrans" cxnId="{A0F67673-5DAD-424E-B3D1-00B02E87FE81}">
      <dgm:prSet/>
      <dgm:spPr/>
      <dgm:t>
        <a:bodyPr/>
        <a:lstStyle/>
        <a:p>
          <a:endParaRPr lang="en-US"/>
        </a:p>
      </dgm:t>
    </dgm:pt>
    <dgm:pt modelId="{9A02F01D-E5BD-4B4C-8C9E-9FA6546F31B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Most states members</a:t>
          </a:r>
        </a:p>
      </dgm:t>
    </dgm:pt>
    <dgm:pt modelId="{46269940-5BC8-4C2C-8B62-AF812EFF0342}" type="parTrans" cxnId="{AECB08AE-3A45-4DD6-B176-C2AE602CC3F5}">
      <dgm:prSet/>
      <dgm:spPr/>
      <dgm:t>
        <a:bodyPr/>
        <a:lstStyle/>
        <a:p>
          <a:endParaRPr lang="en-US"/>
        </a:p>
      </dgm:t>
    </dgm:pt>
    <dgm:pt modelId="{221C5E39-F1B6-4C89-A9C2-70B37017EB0D}" type="sibTrans" cxnId="{AECB08AE-3A45-4DD6-B176-C2AE602CC3F5}">
      <dgm:prSet/>
      <dgm:spPr/>
      <dgm:t>
        <a:bodyPr/>
        <a:lstStyle/>
        <a:p>
          <a:endParaRPr lang="en-US"/>
        </a:p>
      </dgm:t>
    </dgm:pt>
    <dgm:pt modelId="{AB79E408-F2CE-4C16-A536-B116B224594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Rare Disease Licensure Exception</a:t>
          </a:r>
        </a:p>
      </dgm:t>
    </dgm:pt>
    <dgm:pt modelId="{09EA9238-602C-4943-9E71-1505C760B1D7}" type="parTrans" cxnId="{6FDA7648-F700-4DC1-BA00-B8F1A97A6D6D}">
      <dgm:prSet/>
      <dgm:spPr/>
      <dgm:t>
        <a:bodyPr/>
        <a:lstStyle/>
        <a:p>
          <a:endParaRPr lang="en-US"/>
        </a:p>
      </dgm:t>
    </dgm:pt>
    <dgm:pt modelId="{ED6D3844-3B21-4526-B087-AC0FCC2078F4}" type="sibTrans" cxnId="{6FDA7648-F700-4DC1-BA00-B8F1A97A6D6D}">
      <dgm:prSet/>
      <dgm:spPr/>
      <dgm:t>
        <a:bodyPr/>
        <a:lstStyle/>
        <a:p>
          <a:endParaRPr lang="en-US"/>
        </a:p>
      </dgm:t>
    </dgm:pt>
    <dgm:pt modelId="{541698FD-EA28-4D2A-BE4A-0CB980E9855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States should adopt licensure exceptions for out-of-state physicians treating patients with rare disorders via telehealth</a:t>
          </a:r>
        </a:p>
      </dgm:t>
    </dgm:pt>
    <dgm:pt modelId="{CCAB2B7D-CB55-4391-8BAF-67750A470D60}" type="parTrans" cxnId="{A5153B9F-01AA-4D84-9B57-3F9F1FDF3FDA}">
      <dgm:prSet/>
      <dgm:spPr/>
      <dgm:t>
        <a:bodyPr/>
        <a:lstStyle/>
        <a:p>
          <a:endParaRPr lang="en-US"/>
        </a:p>
      </dgm:t>
    </dgm:pt>
    <dgm:pt modelId="{AC7AE1E4-A39A-43CE-BE50-8905D9162E83}" type="sibTrans" cxnId="{A5153B9F-01AA-4D84-9B57-3F9F1FDF3FDA}">
      <dgm:prSet/>
      <dgm:spPr/>
      <dgm:t>
        <a:bodyPr/>
        <a:lstStyle/>
        <a:p>
          <a:endParaRPr lang="en-US"/>
        </a:p>
      </dgm:t>
    </dgm:pt>
    <dgm:pt modelId="{B92D3340-890D-4041-B43A-B7C59129E21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Arguably onerous</a:t>
          </a:r>
        </a:p>
      </dgm:t>
    </dgm:pt>
    <dgm:pt modelId="{CB33B036-97DD-423D-88F0-B92AE805A35C}" type="parTrans" cxnId="{5093DB66-15AB-4223-BD41-7CA08F1F40A7}">
      <dgm:prSet/>
      <dgm:spPr/>
      <dgm:t>
        <a:bodyPr/>
        <a:lstStyle/>
        <a:p>
          <a:endParaRPr lang="en-US"/>
        </a:p>
      </dgm:t>
    </dgm:pt>
    <dgm:pt modelId="{D4947943-606E-4EFC-84C1-F0D830E345B3}" type="sibTrans" cxnId="{5093DB66-15AB-4223-BD41-7CA08F1F40A7}">
      <dgm:prSet/>
      <dgm:spPr/>
      <dgm:t>
        <a:bodyPr/>
        <a:lstStyle/>
        <a:p>
          <a:endParaRPr lang="en-US"/>
        </a:p>
      </dgm:t>
    </dgm:pt>
    <dgm:pt modelId="{DFAE88A1-F37E-4675-868D-419ADB4B744F}" type="pres">
      <dgm:prSet presAssocID="{0C0A9CC5-4A6C-4EA5-A5D3-B046760FED60}" presName="Name0" presStyleCnt="0">
        <dgm:presLayoutVars>
          <dgm:dir/>
          <dgm:animLvl val="lvl"/>
          <dgm:resizeHandles val="exact"/>
        </dgm:presLayoutVars>
      </dgm:prSet>
      <dgm:spPr/>
    </dgm:pt>
    <dgm:pt modelId="{95501F1E-862F-4ACC-B715-74A8BE028A9C}" type="pres">
      <dgm:prSet presAssocID="{8C73ABD5-594A-44A6-894B-6A74B197938F}" presName="linNode" presStyleCnt="0"/>
      <dgm:spPr/>
    </dgm:pt>
    <dgm:pt modelId="{0856D82D-29ED-4E19-BE87-58B8C97751DB}" type="pres">
      <dgm:prSet presAssocID="{8C73ABD5-594A-44A6-894B-6A74B197938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822D8EF-FCA0-4C98-9E2E-845D58FBD099}" type="pres">
      <dgm:prSet presAssocID="{8C73ABD5-594A-44A6-894B-6A74B197938F}" presName="descendantText" presStyleLbl="alignAccFollowNode1" presStyleIdx="0" presStyleCnt="3">
        <dgm:presLayoutVars>
          <dgm:bulletEnabled val="1"/>
        </dgm:presLayoutVars>
      </dgm:prSet>
      <dgm:spPr/>
    </dgm:pt>
    <dgm:pt modelId="{8E8069CA-0A8C-478C-A4E1-D27B3DC2471B}" type="pres">
      <dgm:prSet presAssocID="{4F888A46-CC7A-4D51-8DEB-71A294F17811}" presName="sp" presStyleCnt="0"/>
      <dgm:spPr/>
    </dgm:pt>
    <dgm:pt modelId="{DD977D98-B4E3-433F-A870-6A07061DCC1D}" type="pres">
      <dgm:prSet presAssocID="{168F3743-BBB2-453E-8DE0-E5A769772B57}" presName="linNode" presStyleCnt="0"/>
      <dgm:spPr/>
    </dgm:pt>
    <dgm:pt modelId="{89D853FA-626F-45B0-BD6C-7988D32DC8CB}" type="pres">
      <dgm:prSet presAssocID="{168F3743-BBB2-453E-8DE0-E5A769772B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5258BA6-2C90-4402-A2BB-41027A3B75CE}" type="pres">
      <dgm:prSet presAssocID="{168F3743-BBB2-453E-8DE0-E5A769772B57}" presName="descendantText" presStyleLbl="alignAccFollowNode1" presStyleIdx="1" presStyleCnt="3">
        <dgm:presLayoutVars>
          <dgm:bulletEnabled val="1"/>
        </dgm:presLayoutVars>
      </dgm:prSet>
      <dgm:spPr/>
    </dgm:pt>
    <dgm:pt modelId="{E409939A-C1F0-4B09-9526-CB2127CC609C}" type="pres">
      <dgm:prSet presAssocID="{19DF36D0-67C1-4C15-A140-5F0401441034}" presName="sp" presStyleCnt="0"/>
      <dgm:spPr/>
    </dgm:pt>
    <dgm:pt modelId="{28CD5215-139C-4D6A-A79D-ADA9EDEE4890}" type="pres">
      <dgm:prSet presAssocID="{AB79E408-F2CE-4C16-A536-B116B2245944}" presName="linNode" presStyleCnt="0"/>
      <dgm:spPr/>
    </dgm:pt>
    <dgm:pt modelId="{053E7A24-E05E-4AEA-A8CE-7102E29B9CC9}" type="pres">
      <dgm:prSet presAssocID="{AB79E408-F2CE-4C16-A536-B116B224594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8C1AF70-0A4D-4777-B620-94B273EB45BE}" type="pres">
      <dgm:prSet presAssocID="{AB79E408-F2CE-4C16-A536-B116B224594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AB8F818-3D4F-4EFE-BD89-75A7DE1A6B44}" type="presOf" srcId="{8C73ABD5-594A-44A6-894B-6A74B197938F}" destId="{0856D82D-29ED-4E19-BE87-58B8C97751DB}" srcOrd="0" destOrd="0" presId="urn:microsoft.com/office/officeart/2005/8/layout/vList5"/>
    <dgm:cxn modelId="{7D5F8E1B-95ED-40E4-A368-78DE083D09DD}" type="presOf" srcId="{AB79E408-F2CE-4C16-A536-B116B2245944}" destId="{053E7A24-E05E-4AEA-A8CE-7102E29B9CC9}" srcOrd="0" destOrd="0" presId="urn:microsoft.com/office/officeart/2005/8/layout/vList5"/>
    <dgm:cxn modelId="{AEC52661-3D3B-46CF-A496-AA22ADCA72FA}" type="presOf" srcId="{F548F860-E901-474C-8E03-E7800B92AA61}" destId="{B822D8EF-FCA0-4C98-9E2E-845D58FBD099}" srcOrd="0" destOrd="1" presId="urn:microsoft.com/office/officeart/2005/8/layout/vList5"/>
    <dgm:cxn modelId="{63545943-05B0-4B94-839F-B6FBF1040A1A}" type="presOf" srcId="{541698FD-EA28-4D2A-BE4A-0CB980E98556}" destId="{28C1AF70-0A4D-4777-B620-94B273EB45BE}" srcOrd="0" destOrd="0" presId="urn:microsoft.com/office/officeart/2005/8/layout/vList5"/>
    <dgm:cxn modelId="{B9C6D844-D139-4A82-9A7E-FCAE5014BA3A}" type="presOf" srcId="{168F3743-BBB2-453E-8DE0-E5A769772B57}" destId="{89D853FA-626F-45B0-BD6C-7988D32DC8CB}" srcOrd="0" destOrd="0" presId="urn:microsoft.com/office/officeart/2005/8/layout/vList5"/>
    <dgm:cxn modelId="{5093DB66-15AB-4223-BD41-7CA08F1F40A7}" srcId="{168F3743-BBB2-453E-8DE0-E5A769772B57}" destId="{B92D3340-890D-4041-B43A-B7C59129E217}" srcOrd="1" destOrd="0" parTransId="{CB33B036-97DD-423D-88F0-B92AE805A35C}" sibTransId="{D4947943-606E-4EFC-84C1-F0D830E345B3}"/>
    <dgm:cxn modelId="{6FDA7648-F700-4DC1-BA00-B8F1A97A6D6D}" srcId="{0C0A9CC5-4A6C-4EA5-A5D3-B046760FED60}" destId="{AB79E408-F2CE-4C16-A536-B116B2245944}" srcOrd="2" destOrd="0" parTransId="{09EA9238-602C-4943-9E71-1505C760B1D7}" sibTransId="{ED6D3844-3B21-4526-B087-AC0FCC2078F4}"/>
    <dgm:cxn modelId="{ADCC594B-A68D-472E-B852-4A479193718B}" type="presOf" srcId="{9A02F01D-E5BD-4B4C-8C9E-9FA6546F31B7}" destId="{A5258BA6-2C90-4402-A2BB-41027A3B75CE}" srcOrd="0" destOrd="0" presId="urn:microsoft.com/office/officeart/2005/8/layout/vList5"/>
    <dgm:cxn modelId="{B0BBB64C-E6E9-4671-8060-FD4824B95D18}" type="presOf" srcId="{B92D3340-890D-4041-B43A-B7C59129E217}" destId="{A5258BA6-2C90-4402-A2BB-41027A3B75CE}" srcOrd="0" destOrd="1" presId="urn:microsoft.com/office/officeart/2005/8/layout/vList5"/>
    <dgm:cxn modelId="{A0F67673-5DAD-424E-B3D1-00B02E87FE81}" srcId="{0C0A9CC5-4A6C-4EA5-A5D3-B046760FED60}" destId="{168F3743-BBB2-453E-8DE0-E5A769772B57}" srcOrd="1" destOrd="0" parTransId="{FBE35BB6-5261-4466-859C-0938D7442EE3}" sibTransId="{19DF36D0-67C1-4C15-A140-5F0401441034}"/>
    <dgm:cxn modelId="{FF6DF875-C0D9-44C3-B4F8-92FE6A074587}" type="presOf" srcId="{0C0A9CC5-4A6C-4EA5-A5D3-B046760FED60}" destId="{DFAE88A1-F37E-4675-868D-419ADB4B744F}" srcOrd="0" destOrd="0" presId="urn:microsoft.com/office/officeart/2005/8/layout/vList5"/>
    <dgm:cxn modelId="{4A57648F-3A3D-4914-8F5E-7AB58CA3AD1D}" srcId="{0C0A9CC5-4A6C-4EA5-A5D3-B046760FED60}" destId="{8C73ABD5-594A-44A6-894B-6A74B197938F}" srcOrd="0" destOrd="0" parTransId="{78ACD460-CC33-47B2-88B9-8A8A6B49327D}" sibTransId="{4F888A46-CC7A-4D51-8DEB-71A294F17811}"/>
    <dgm:cxn modelId="{E797179D-1838-4218-8C92-03999FC8AEC0}" srcId="{8C73ABD5-594A-44A6-894B-6A74B197938F}" destId="{D6BBB741-6F56-4BD7-A487-6C15B3D0080B}" srcOrd="0" destOrd="0" parTransId="{2AB7B623-0887-4715-A5CC-F42EA1DCBF44}" sibTransId="{E39C1E96-29CC-4FC5-8ED2-19ADDA763E48}"/>
    <dgm:cxn modelId="{A5153B9F-01AA-4D84-9B57-3F9F1FDF3FDA}" srcId="{AB79E408-F2CE-4C16-A536-B116B2245944}" destId="{541698FD-EA28-4D2A-BE4A-0CB980E98556}" srcOrd="0" destOrd="0" parTransId="{CCAB2B7D-CB55-4391-8BAF-67750A470D60}" sibTransId="{AC7AE1E4-A39A-43CE-BE50-8905D9162E83}"/>
    <dgm:cxn modelId="{AECB08AE-3A45-4DD6-B176-C2AE602CC3F5}" srcId="{168F3743-BBB2-453E-8DE0-E5A769772B57}" destId="{9A02F01D-E5BD-4B4C-8C9E-9FA6546F31B7}" srcOrd="0" destOrd="0" parTransId="{46269940-5BC8-4C2C-8B62-AF812EFF0342}" sibTransId="{221C5E39-F1B6-4C89-A9C2-70B37017EB0D}"/>
    <dgm:cxn modelId="{5EB584DD-0F94-40A6-B3A5-15BBCAF006C2}" type="presOf" srcId="{D6BBB741-6F56-4BD7-A487-6C15B3D0080B}" destId="{B822D8EF-FCA0-4C98-9E2E-845D58FBD099}" srcOrd="0" destOrd="0" presId="urn:microsoft.com/office/officeart/2005/8/layout/vList5"/>
    <dgm:cxn modelId="{11377EF3-3F39-4021-8651-1DA5A705C1B6}" srcId="{8C73ABD5-594A-44A6-894B-6A74B197938F}" destId="{F548F860-E901-474C-8E03-E7800B92AA61}" srcOrd="1" destOrd="0" parTransId="{80D20E13-EEED-4487-B048-76CF669E8FCA}" sibTransId="{2DFB6AFE-B422-451E-97E5-E49222D3BD60}"/>
    <dgm:cxn modelId="{216C661F-12D9-4CB4-A384-7ECE4F9B23FB}" type="presParOf" srcId="{DFAE88A1-F37E-4675-868D-419ADB4B744F}" destId="{95501F1E-862F-4ACC-B715-74A8BE028A9C}" srcOrd="0" destOrd="0" presId="urn:microsoft.com/office/officeart/2005/8/layout/vList5"/>
    <dgm:cxn modelId="{1F540304-66D8-41FC-96A4-C2544FBF0D99}" type="presParOf" srcId="{95501F1E-862F-4ACC-B715-74A8BE028A9C}" destId="{0856D82D-29ED-4E19-BE87-58B8C97751DB}" srcOrd="0" destOrd="0" presId="urn:microsoft.com/office/officeart/2005/8/layout/vList5"/>
    <dgm:cxn modelId="{74E53E55-C22E-4A15-8D20-E008E92C4BD9}" type="presParOf" srcId="{95501F1E-862F-4ACC-B715-74A8BE028A9C}" destId="{B822D8EF-FCA0-4C98-9E2E-845D58FBD099}" srcOrd="1" destOrd="0" presId="urn:microsoft.com/office/officeart/2005/8/layout/vList5"/>
    <dgm:cxn modelId="{EA47E84A-EB6B-4295-B6CA-ABD56D1058D0}" type="presParOf" srcId="{DFAE88A1-F37E-4675-868D-419ADB4B744F}" destId="{8E8069CA-0A8C-478C-A4E1-D27B3DC2471B}" srcOrd="1" destOrd="0" presId="urn:microsoft.com/office/officeart/2005/8/layout/vList5"/>
    <dgm:cxn modelId="{E1B64A19-63E3-4AF2-80A4-4F7893BBB7A7}" type="presParOf" srcId="{DFAE88A1-F37E-4675-868D-419ADB4B744F}" destId="{DD977D98-B4E3-433F-A870-6A07061DCC1D}" srcOrd="2" destOrd="0" presId="urn:microsoft.com/office/officeart/2005/8/layout/vList5"/>
    <dgm:cxn modelId="{DC2CA3EC-900B-4436-82B0-25A504827BB3}" type="presParOf" srcId="{DD977D98-B4E3-433F-A870-6A07061DCC1D}" destId="{89D853FA-626F-45B0-BD6C-7988D32DC8CB}" srcOrd="0" destOrd="0" presId="urn:microsoft.com/office/officeart/2005/8/layout/vList5"/>
    <dgm:cxn modelId="{B8806132-C083-4515-83FB-AABBB42F688B}" type="presParOf" srcId="{DD977D98-B4E3-433F-A870-6A07061DCC1D}" destId="{A5258BA6-2C90-4402-A2BB-41027A3B75CE}" srcOrd="1" destOrd="0" presId="urn:microsoft.com/office/officeart/2005/8/layout/vList5"/>
    <dgm:cxn modelId="{0088779B-B897-4AE1-A0AB-DB58B6B7E3E3}" type="presParOf" srcId="{DFAE88A1-F37E-4675-868D-419ADB4B744F}" destId="{E409939A-C1F0-4B09-9526-CB2127CC609C}" srcOrd="3" destOrd="0" presId="urn:microsoft.com/office/officeart/2005/8/layout/vList5"/>
    <dgm:cxn modelId="{425FD6D0-B9F8-44C3-9AC1-3BC91B34293A}" type="presParOf" srcId="{DFAE88A1-F37E-4675-868D-419ADB4B744F}" destId="{28CD5215-139C-4D6A-A79D-ADA9EDEE4890}" srcOrd="4" destOrd="0" presId="urn:microsoft.com/office/officeart/2005/8/layout/vList5"/>
    <dgm:cxn modelId="{9AE225CF-A8F1-499C-AC1F-97EEFE768E1F}" type="presParOf" srcId="{28CD5215-139C-4D6A-A79D-ADA9EDEE4890}" destId="{053E7A24-E05E-4AEA-A8CE-7102E29B9CC9}" srcOrd="0" destOrd="0" presId="urn:microsoft.com/office/officeart/2005/8/layout/vList5"/>
    <dgm:cxn modelId="{0F2A8942-8910-47B5-BDD5-48C895E7FB55}" type="presParOf" srcId="{28CD5215-139C-4D6A-A79D-ADA9EDEE4890}" destId="{28C1AF70-0A4D-4777-B620-94B273EB45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29A278-31F7-4D38-B01B-CDEA64A6626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B3073-8E4D-4C4A-B81F-38E2FA95DE9B}">
      <dgm:prSet/>
      <dgm:spPr/>
      <dgm:t>
        <a:bodyPr/>
        <a:lstStyle/>
        <a:p>
          <a:r>
            <a:rPr lang="en-US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rPr>
            <a:t>Gives a voice to those most impacted by policy decisions.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EF14B-4276-4467-A359-F0E6CA7F0FBE}" type="parTrans" cxnId="{D27531D9-A44B-4800-B863-D3E10731BF39}">
      <dgm:prSet/>
      <dgm:spPr/>
      <dgm:t>
        <a:bodyPr/>
        <a:lstStyle/>
        <a:p>
          <a:endParaRPr lang="en-US"/>
        </a:p>
      </dgm:t>
    </dgm:pt>
    <dgm:pt modelId="{34D7A384-04D8-4235-982F-4AF27CE41FCD}" type="sibTrans" cxnId="{D27531D9-A44B-4800-B863-D3E10731BF39}">
      <dgm:prSet/>
      <dgm:spPr/>
      <dgm:t>
        <a:bodyPr/>
        <a:lstStyle/>
        <a:p>
          <a:endParaRPr lang="en-US"/>
        </a:p>
      </dgm:t>
    </dgm:pt>
    <dgm:pt modelId="{207F100E-92A5-4B88-A818-C0610B3F417E}">
      <dgm:prSet/>
      <dgm:spPr/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Increases awareness to initiate changes </a:t>
          </a:r>
          <a:r>
            <a:rPr lang="en-US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rPr>
            <a:t>that create better outcomes</a:t>
          </a:r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 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A4033-DDAC-4710-94A5-BDE2B53B63F2}" type="parTrans" cxnId="{71A8FC1F-59F6-47A9-9A59-DD3F546C5355}">
      <dgm:prSet/>
      <dgm:spPr/>
      <dgm:t>
        <a:bodyPr/>
        <a:lstStyle/>
        <a:p>
          <a:endParaRPr lang="en-US"/>
        </a:p>
      </dgm:t>
    </dgm:pt>
    <dgm:pt modelId="{EBF5797D-6738-4E58-AFCF-85AC5703AD38}" type="sibTrans" cxnId="{71A8FC1F-59F6-47A9-9A59-DD3F546C5355}">
      <dgm:prSet/>
      <dgm:spPr/>
      <dgm:t>
        <a:bodyPr/>
        <a:lstStyle/>
        <a:p>
          <a:endParaRPr lang="en-US"/>
        </a:p>
      </dgm:t>
    </dgm:pt>
    <dgm:pt modelId="{08D2C954-FA14-4BC3-94F1-EC3532A78A20}">
      <dgm:prSet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Serves as a powerful tool for raising disease awareness and offering valuable insight into the patient and caregiver experience.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B3BD1-11FB-4CFF-886A-A6B023F2CCE1}" type="parTrans" cxnId="{284091BE-FAE8-4A6A-83D8-D7D5CE5DBA99}">
      <dgm:prSet/>
      <dgm:spPr/>
      <dgm:t>
        <a:bodyPr/>
        <a:lstStyle/>
        <a:p>
          <a:endParaRPr lang="en-US"/>
        </a:p>
      </dgm:t>
    </dgm:pt>
    <dgm:pt modelId="{9A8EE7D2-BCFD-42B4-9B37-25B1F07411AD}" type="sibTrans" cxnId="{284091BE-FAE8-4A6A-83D8-D7D5CE5DBA99}">
      <dgm:prSet/>
      <dgm:spPr/>
      <dgm:t>
        <a:bodyPr/>
        <a:lstStyle/>
        <a:p>
          <a:endParaRPr lang="en-US"/>
        </a:p>
      </dgm:t>
    </dgm:pt>
    <dgm:pt modelId="{35041695-E0C0-40AF-AC63-E4D49022C494}">
      <dgm:prSet/>
      <dgm:spPr/>
      <dgm:t>
        <a:bodyPr/>
        <a:lstStyle/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Messages delivered through storytelling are </a:t>
          </a:r>
          <a:r>
            <a: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22 times more memorable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than facts.</a:t>
          </a:r>
          <a:r>
            <a:rPr lang="en-US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B0E31-4221-4917-8952-BCB9F34F8C2B}" type="parTrans" cxnId="{EBAE4539-0F1B-416D-94B7-C8B5C96FBEF3}">
      <dgm:prSet/>
      <dgm:spPr/>
      <dgm:t>
        <a:bodyPr/>
        <a:lstStyle/>
        <a:p>
          <a:endParaRPr lang="en-US"/>
        </a:p>
      </dgm:t>
    </dgm:pt>
    <dgm:pt modelId="{24965E3B-8693-4622-9C15-90A41F71CCAC}" type="sibTrans" cxnId="{EBAE4539-0F1B-416D-94B7-C8B5C96FBEF3}">
      <dgm:prSet/>
      <dgm:spPr/>
      <dgm:t>
        <a:bodyPr/>
        <a:lstStyle/>
        <a:p>
          <a:endParaRPr lang="en-US"/>
        </a:p>
      </dgm:t>
    </dgm:pt>
    <dgm:pt modelId="{DF62E316-EB6F-4BD0-B106-E852535BE623}" type="pres">
      <dgm:prSet presAssocID="{E929A278-31F7-4D38-B01B-CDEA64A66264}" presName="linearFlow" presStyleCnt="0">
        <dgm:presLayoutVars>
          <dgm:dir/>
          <dgm:resizeHandles val="exact"/>
        </dgm:presLayoutVars>
      </dgm:prSet>
      <dgm:spPr/>
    </dgm:pt>
    <dgm:pt modelId="{3341A85E-0D36-4ADA-8C7D-A202461D79B3}" type="pres">
      <dgm:prSet presAssocID="{510B3073-8E4D-4C4A-B81F-38E2FA95DE9B}" presName="composite" presStyleCnt="0"/>
      <dgm:spPr/>
    </dgm:pt>
    <dgm:pt modelId="{015AA23A-313B-40A2-8450-36953C9A5294}" type="pres">
      <dgm:prSet presAssocID="{510B3073-8E4D-4C4A-B81F-38E2FA95DE9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D12B43F-D6D1-433F-8212-637B88CBFFA4}" type="pres">
      <dgm:prSet presAssocID="{510B3073-8E4D-4C4A-B81F-38E2FA95DE9B}" presName="txShp" presStyleLbl="node1" presStyleIdx="0" presStyleCnt="4">
        <dgm:presLayoutVars>
          <dgm:bulletEnabled val="1"/>
        </dgm:presLayoutVars>
      </dgm:prSet>
      <dgm:spPr/>
    </dgm:pt>
    <dgm:pt modelId="{53EB7C59-EB99-460C-B08E-7D9433036B99}" type="pres">
      <dgm:prSet presAssocID="{34D7A384-04D8-4235-982F-4AF27CE41FCD}" presName="spacing" presStyleCnt="0"/>
      <dgm:spPr/>
    </dgm:pt>
    <dgm:pt modelId="{FB993ABA-FE78-4142-B145-BF9515CAA02D}" type="pres">
      <dgm:prSet presAssocID="{08D2C954-FA14-4BC3-94F1-EC3532A78A20}" presName="composite" presStyleCnt="0"/>
      <dgm:spPr/>
    </dgm:pt>
    <dgm:pt modelId="{90DF27D0-05BC-46B8-92ED-8BB68F3D1491}" type="pres">
      <dgm:prSet presAssocID="{08D2C954-FA14-4BC3-94F1-EC3532A78A20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2D8E47B6-1E18-40A7-8A1C-F03F4A658C17}" type="pres">
      <dgm:prSet presAssocID="{08D2C954-FA14-4BC3-94F1-EC3532A78A20}" presName="txShp" presStyleLbl="node1" presStyleIdx="1" presStyleCnt="4">
        <dgm:presLayoutVars>
          <dgm:bulletEnabled val="1"/>
        </dgm:presLayoutVars>
      </dgm:prSet>
      <dgm:spPr/>
    </dgm:pt>
    <dgm:pt modelId="{3A782B3D-FEA6-401F-AABA-46A39A65BFD9}" type="pres">
      <dgm:prSet presAssocID="{9A8EE7D2-BCFD-42B4-9B37-25B1F07411AD}" presName="spacing" presStyleCnt="0"/>
      <dgm:spPr/>
    </dgm:pt>
    <dgm:pt modelId="{D4882AF3-4282-49F0-A8D5-0B07B729B61B}" type="pres">
      <dgm:prSet presAssocID="{35041695-E0C0-40AF-AC63-E4D49022C494}" presName="composite" presStyleCnt="0"/>
      <dgm:spPr/>
    </dgm:pt>
    <dgm:pt modelId="{E3A55630-5887-471B-8195-9C421B3081F6}" type="pres">
      <dgm:prSet presAssocID="{35041695-E0C0-40AF-AC63-E4D49022C494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5C2EE0D5-0C3B-4820-B444-6272E9093630}" type="pres">
      <dgm:prSet presAssocID="{35041695-E0C0-40AF-AC63-E4D49022C494}" presName="txShp" presStyleLbl="node1" presStyleIdx="2" presStyleCnt="4">
        <dgm:presLayoutVars>
          <dgm:bulletEnabled val="1"/>
        </dgm:presLayoutVars>
      </dgm:prSet>
      <dgm:spPr/>
    </dgm:pt>
    <dgm:pt modelId="{043648DB-B727-483B-A5A4-864011FE7912}" type="pres">
      <dgm:prSet presAssocID="{24965E3B-8693-4622-9C15-90A41F71CCAC}" presName="spacing" presStyleCnt="0"/>
      <dgm:spPr/>
    </dgm:pt>
    <dgm:pt modelId="{BFED4553-1578-4FE1-B7D1-89B45358F444}" type="pres">
      <dgm:prSet presAssocID="{207F100E-92A5-4B88-A818-C0610B3F417E}" presName="composite" presStyleCnt="0"/>
      <dgm:spPr/>
    </dgm:pt>
    <dgm:pt modelId="{7A675189-CF4D-4FBD-98C7-C05FD9292470}" type="pres">
      <dgm:prSet presAssocID="{207F100E-92A5-4B88-A818-C0610B3F417E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ckey Stick Curve Graph with solid fill"/>
        </a:ext>
      </dgm:extLst>
    </dgm:pt>
    <dgm:pt modelId="{61361817-3353-4083-AA5C-7E7D1F613A4E}" type="pres">
      <dgm:prSet presAssocID="{207F100E-92A5-4B88-A818-C0610B3F417E}" presName="txShp" presStyleLbl="node1" presStyleIdx="3" presStyleCnt="4">
        <dgm:presLayoutVars>
          <dgm:bulletEnabled val="1"/>
        </dgm:presLayoutVars>
      </dgm:prSet>
      <dgm:spPr/>
    </dgm:pt>
  </dgm:ptLst>
  <dgm:cxnLst>
    <dgm:cxn modelId="{71A8FC1F-59F6-47A9-9A59-DD3F546C5355}" srcId="{E929A278-31F7-4D38-B01B-CDEA64A66264}" destId="{207F100E-92A5-4B88-A818-C0610B3F417E}" srcOrd="3" destOrd="0" parTransId="{AB1A4033-DDAC-4710-94A5-BDE2B53B63F2}" sibTransId="{EBF5797D-6738-4E58-AFCF-85AC5703AD38}"/>
    <dgm:cxn modelId="{EBAE4539-0F1B-416D-94B7-C8B5C96FBEF3}" srcId="{E929A278-31F7-4D38-B01B-CDEA64A66264}" destId="{35041695-E0C0-40AF-AC63-E4D49022C494}" srcOrd="2" destOrd="0" parTransId="{8C8B0E31-4221-4917-8952-BCB9F34F8C2B}" sibTransId="{24965E3B-8693-4622-9C15-90A41F71CCAC}"/>
    <dgm:cxn modelId="{264B5E60-4D9A-49E9-9B56-B0C9C2A3A0DE}" type="presOf" srcId="{207F100E-92A5-4B88-A818-C0610B3F417E}" destId="{61361817-3353-4083-AA5C-7E7D1F613A4E}" srcOrd="0" destOrd="0" presId="urn:microsoft.com/office/officeart/2005/8/layout/vList3"/>
    <dgm:cxn modelId="{ABBAFE66-3995-4DD1-A49A-51257FF81056}" type="presOf" srcId="{08D2C954-FA14-4BC3-94F1-EC3532A78A20}" destId="{2D8E47B6-1E18-40A7-8A1C-F03F4A658C17}" srcOrd="0" destOrd="0" presId="urn:microsoft.com/office/officeart/2005/8/layout/vList3"/>
    <dgm:cxn modelId="{D4C62D6E-0845-4F7F-A1EC-35DEA4AF4A71}" type="presOf" srcId="{E929A278-31F7-4D38-B01B-CDEA64A66264}" destId="{DF62E316-EB6F-4BD0-B106-E852535BE623}" srcOrd="0" destOrd="0" presId="urn:microsoft.com/office/officeart/2005/8/layout/vList3"/>
    <dgm:cxn modelId="{CFCD5A71-23D1-42E8-9509-D40AE4B3A59E}" type="presOf" srcId="{35041695-E0C0-40AF-AC63-E4D49022C494}" destId="{5C2EE0D5-0C3B-4820-B444-6272E9093630}" srcOrd="0" destOrd="0" presId="urn:microsoft.com/office/officeart/2005/8/layout/vList3"/>
    <dgm:cxn modelId="{284091BE-FAE8-4A6A-83D8-D7D5CE5DBA99}" srcId="{E929A278-31F7-4D38-B01B-CDEA64A66264}" destId="{08D2C954-FA14-4BC3-94F1-EC3532A78A20}" srcOrd="1" destOrd="0" parTransId="{BADB3BD1-11FB-4CFF-886A-A6B023F2CCE1}" sibTransId="{9A8EE7D2-BCFD-42B4-9B37-25B1F07411AD}"/>
    <dgm:cxn modelId="{790DCED1-6F09-4FA6-8849-C1EFF7DDE4D2}" type="presOf" srcId="{510B3073-8E4D-4C4A-B81F-38E2FA95DE9B}" destId="{3D12B43F-D6D1-433F-8212-637B88CBFFA4}" srcOrd="0" destOrd="0" presId="urn:microsoft.com/office/officeart/2005/8/layout/vList3"/>
    <dgm:cxn modelId="{D27531D9-A44B-4800-B863-D3E10731BF39}" srcId="{E929A278-31F7-4D38-B01B-CDEA64A66264}" destId="{510B3073-8E4D-4C4A-B81F-38E2FA95DE9B}" srcOrd="0" destOrd="0" parTransId="{0E9EF14B-4276-4467-A359-F0E6CA7F0FBE}" sibTransId="{34D7A384-04D8-4235-982F-4AF27CE41FCD}"/>
    <dgm:cxn modelId="{F6779BFC-15FA-47F7-98BE-BAC18F2BE780}" type="presParOf" srcId="{DF62E316-EB6F-4BD0-B106-E852535BE623}" destId="{3341A85E-0D36-4ADA-8C7D-A202461D79B3}" srcOrd="0" destOrd="0" presId="urn:microsoft.com/office/officeart/2005/8/layout/vList3"/>
    <dgm:cxn modelId="{C00625AA-8407-4317-B41A-4C4B061E0D11}" type="presParOf" srcId="{3341A85E-0D36-4ADA-8C7D-A202461D79B3}" destId="{015AA23A-313B-40A2-8450-36953C9A5294}" srcOrd="0" destOrd="0" presId="urn:microsoft.com/office/officeart/2005/8/layout/vList3"/>
    <dgm:cxn modelId="{2F0FA0B2-EAC6-48F7-AEAE-E363242EB264}" type="presParOf" srcId="{3341A85E-0D36-4ADA-8C7D-A202461D79B3}" destId="{3D12B43F-D6D1-433F-8212-637B88CBFFA4}" srcOrd="1" destOrd="0" presId="urn:microsoft.com/office/officeart/2005/8/layout/vList3"/>
    <dgm:cxn modelId="{F469954E-0F04-4F13-9610-43B06F0C8218}" type="presParOf" srcId="{DF62E316-EB6F-4BD0-B106-E852535BE623}" destId="{53EB7C59-EB99-460C-B08E-7D9433036B99}" srcOrd="1" destOrd="0" presId="urn:microsoft.com/office/officeart/2005/8/layout/vList3"/>
    <dgm:cxn modelId="{C8A333FB-D3B6-4444-94C2-576696EF7E2A}" type="presParOf" srcId="{DF62E316-EB6F-4BD0-B106-E852535BE623}" destId="{FB993ABA-FE78-4142-B145-BF9515CAA02D}" srcOrd="2" destOrd="0" presId="urn:microsoft.com/office/officeart/2005/8/layout/vList3"/>
    <dgm:cxn modelId="{889E983B-1A8D-4B7F-A6A4-C448668E7E13}" type="presParOf" srcId="{FB993ABA-FE78-4142-B145-BF9515CAA02D}" destId="{90DF27D0-05BC-46B8-92ED-8BB68F3D1491}" srcOrd="0" destOrd="0" presId="urn:microsoft.com/office/officeart/2005/8/layout/vList3"/>
    <dgm:cxn modelId="{16E49372-BA3E-485D-B27A-F0CB985F51A7}" type="presParOf" srcId="{FB993ABA-FE78-4142-B145-BF9515CAA02D}" destId="{2D8E47B6-1E18-40A7-8A1C-F03F4A658C17}" srcOrd="1" destOrd="0" presId="urn:microsoft.com/office/officeart/2005/8/layout/vList3"/>
    <dgm:cxn modelId="{911675BA-4C4D-4F5D-B6AC-A1E9C6C716FE}" type="presParOf" srcId="{DF62E316-EB6F-4BD0-B106-E852535BE623}" destId="{3A782B3D-FEA6-401F-AABA-46A39A65BFD9}" srcOrd="3" destOrd="0" presId="urn:microsoft.com/office/officeart/2005/8/layout/vList3"/>
    <dgm:cxn modelId="{5EA648ED-E647-4D64-8A87-00C3A5F34159}" type="presParOf" srcId="{DF62E316-EB6F-4BD0-B106-E852535BE623}" destId="{D4882AF3-4282-49F0-A8D5-0B07B729B61B}" srcOrd="4" destOrd="0" presId="urn:microsoft.com/office/officeart/2005/8/layout/vList3"/>
    <dgm:cxn modelId="{F9FB3413-A1CE-4909-A2A5-C715ABAAFDDF}" type="presParOf" srcId="{D4882AF3-4282-49F0-A8D5-0B07B729B61B}" destId="{E3A55630-5887-471B-8195-9C421B3081F6}" srcOrd="0" destOrd="0" presId="urn:microsoft.com/office/officeart/2005/8/layout/vList3"/>
    <dgm:cxn modelId="{A4B0012D-4B71-438E-A738-D7E04E0DFF6C}" type="presParOf" srcId="{D4882AF3-4282-49F0-A8D5-0B07B729B61B}" destId="{5C2EE0D5-0C3B-4820-B444-6272E9093630}" srcOrd="1" destOrd="0" presId="urn:microsoft.com/office/officeart/2005/8/layout/vList3"/>
    <dgm:cxn modelId="{7B2AE316-22D7-4775-9C17-167868E38A99}" type="presParOf" srcId="{DF62E316-EB6F-4BD0-B106-E852535BE623}" destId="{043648DB-B727-483B-A5A4-864011FE7912}" srcOrd="5" destOrd="0" presId="urn:microsoft.com/office/officeart/2005/8/layout/vList3"/>
    <dgm:cxn modelId="{10F6FA61-E441-4E2C-88EE-6FB6DE60D17C}" type="presParOf" srcId="{DF62E316-EB6F-4BD0-B106-E852535BE623}" destId="{BFED4553-1578-4FE1-B7D1-89B45358F444}" srcOrd="6" destOrd="0" presId="urn:microsoft.com/office/officeart/2005/8/layout/vList3"/>
    <dgm:cxn modelId="{FCBFAC2C-182B-4C5D-A9DB-AA05F59A0E5D}" type="presParOf" srcId="{BFED4553-1578-4FE1-B7D1-89B45358F444}" destId="{7A675189-CF4D-4FBD-98C7-C05FD9292470}" srcOrd="0" destOrd="0" presId="urn:microsoft.com/office/officeart/2005/8/layout/vList3"/>
    <dgm:cxn modelId="{737EAE03-7AE6-4849-B73C-A01E230A72D2}" type="presParOf" srcId="{BFED4553-1578-4FE1-B7D1-89B45358F444}" destId="{61361817-3353-4083-AA5C-7E7D1F613A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5C265-2150-4C80-A3C1-FB79FA7EB33F}">
      <dsp:nvSpPr>
        <dsp:cNvPr id="0" name=""/>
        <dsp:cNvSpPr/>
      </dsp:nvSpPr>
      <dsp:spPr>
        <a:xfrm>
          <a:off x="4212121" y="2292739"/>
          <a:ext cx="2188193" cy="21881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Arial" panose="020B0604020202020204" pitchFamily="34" charset="0"/>
              <a:cs typeface="Arial" panose="020B0604020202020204" pitchFamily="34" charset="0"/>
            </a:rPr>
            <a:t>Rare &amp; Ready </a:t>
          </a:r>
        </a:p>
      </dsp:txBody>
      <dsp:txXfrm>
        <a:off x="4532574" y="2613192"/>
        <a:ext cx="1547287" cy="1547287"/>
      </dsp:txXfrm>
    </dsp:sp>
    <dsp:sp modelId="{29642F3C-8728-46FB-AFC5-0C9A0D9A78BA}">
      <dsp:nvSpPr>
        <dsp:cNvPr id="0" name=""/>
        <dsp:cNvSpPr/>
      </dsp:nvSpPr>
      <dsp:spPr>
        <a:xfrm rot="11700000">
          <a:off x="2555652" y="2556370"/>
          <a:ext cx="1629889" cy="623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635A-F001-4806-BC25-6C2166B4D04A}">
      <dsp:nvSpPr>
        <dsp:cNvPr id="0" name=""/>
        <dsp:cNvSpPr/>
      </dsp:nvSpPr>
      <dsp:spPr>
        <a:xfrm>
          <a:off x="1544029" y="1825751"/>
          <a:ext cx="2078783" cy="16630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Influence public policy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2737" y="1874459"/>
        <a:ext cx="1981367" cy="1565610"/>
      </dsp:txXfrm>
    </dsp:sp>
    <dsp:sp modelId="{30212DF6-4B8D-4339-B710-C69F342A7F00}">
      <dsp:nvSpPr>
        <dsp:cNvPr id="0" name=""/>
        <dsp:cNvSpPr/>
      </dsp:nvSpPr>
      <dsp:spPr>
        <a:xfrm rot="14700000">
          <a:off x="3644388" y="1258865"/>
          <a:ext cx="1629889" cy="623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772286"/>
            <a:satOff val="-5832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DDFC-89BB-4C6B-BEDD-8AB887DE68FA}">
      <dsp:nvSpPr>
        <dsp:cNvPr id="0" name=""/>
        <dsp:cNvSpPr/>
      </dsp:nvSpPr>
      <dsp:spPr>
        <a:xfrm>
          <a:off x="3075530" y="579"/>
          <a:ext cx="2078783" cy="1663026"/>
        </a:xfrm>
        <a:prstGeom prst="roundRect">
          <a:avLst>
            <a:gd name="adj" fmla="val 10000"/>
          </a:avLst>
        </a:prstGeom>
        <a:solidFill>
          <a:schemeClr val="accent4">
            <a:hueOff val="-772286"/>
            <a:satOff val="-5832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Pool and leverage resources for greater impact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4238" y="49287"/>
        <a:ext cx="1981367" cy="1565610"/>
      </dsp:txXfrm>
    </dsp:sp>
    <dsp:sp modelId="{72AF96C5-778C-44AA-ACD6-F8BAA67D383A}">
      <dsp:nvSpPr>
        <dsp:cNvPr id="0" name=""/>
        <dsp:cNvSpPr/>
      </dsp:nvSpPr>
      <dsp:spPr>
        <a:xfrm rot="17700000">
          <a:off x="5338159" y="1258865"/>
          <a:ext cx="1629889" cy="623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544572"/>
            <a:satOff val="-11664"/>
            <a:lumOff val="-10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CFF5D-0F37-4A93-A796-9CE8A6C81B5B}">
      <dsp:nvSpPr>
        <dsp:cNvPr id="0" name=""/>
        <dsp:cNvSpPr/>
      </dsp:nvSpPr>
      <dsp:spPr>
        <a:xfrm>
          <a:off x="5458123" y="579"/>
          <a:ext cx="2078783" cy="1663026"/>
        </a:xfrm>
        <a:prstGeom prst="roundRect">
          <a:avLst>
            <a:gd name="adj" fmla="val 10000"/>
          </a:avLst>
        </a:prstGeom>
        <a:solidFill>
          <a:schemeClr val="accent4">
            <a:hueOff val="-1544572"/>
            <a:satOff val="-11664"/>
            <a:lumOff val="-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Coordinate efforts more effectively and efficiently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6831" y="49287"/>
        <a:ext cx="1981367" cy="1565610"/>
      </dsp:txXfrm>
    </dsp:sp>
    <dsp:sp modelId="{49129B84-641C-4819-86FE-0891023BE600}">
      <dsp:nvSpPr>
        <dsp:cNvPr id="0" name=""/>
        <dsp:cNvSpPr/>
      </dsp:nvSpPr>
      <dsp:spPr>
        <a:xfrm rot="20700000">
          <a:off x="6426895" y="2556370"/>
          <a:ext cx="1629889" cy="623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316857"/>
            <a:satOff val="-17496"/>
            <a:lumOff val="-1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63F73-C81E-4AF2-9848-29150788312B}">
      <dsp:nvSpPr>
        <dsp:cNvPr id="0" name=""/>
        <dsp:cNvSpPr/>
      </dsp:nvSpPr>
      <dsp:spPr>
        <a:xfrm>
          <a:off x="6989624" y="1825751"/>
          <a:ext cx="2078783" cy="1663026"/>
        </a:xfrm>
        <a:prstGeom prst="roundRect">
          <a:avLst>
            <a:gd name="adj" fmla="val 10000"/>
          </a:avLst>
        </a:prstGeom>
        <a:solidFill>
          <a:schemeClr val="accent4">
            <a:hueOff val="-2316857"/>
            <a:satOff val="-17496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Targeted effort on Medicaid access for the rare disease community</a:t>
          </a:r>
        </a:p>
      </dsp:txBody>
      <dsp:txXfrm>
        <a:off x="7038332" y="1874459"/>
        <a:ext cx="1981367" cy="156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4C49A-F7B6-4E93-BB77-963CEF428506}">
      <dsp:nvSpPr>
        <dsp:cNvPr id="0" name=""/>
        <dsp:cNvSpPr/>
      </dsp:nvSpPr>
      <dsp:spPr>
        <a:xfrm>
          <a:off x="199434" y="1167111"/>
          <a:ext cx="4667997" cy="14587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06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Significant delays to meaningful coverage in Medicaid upon FDA-approval</a:t>
          </a:r>
          <a:endParaRPr lang="en-US" sz="2300" kern="1200" dirty="0"/>
        </a:p>
      </dsp:txBody>
      <dsp:txXfrm>
        <a:off x="199434" y="1167111"/>
        <a:ext cx="4667997" cy="1458749"/>
      </dsp:txXfrm>
    </dsp:sp>
    <dsp:sp modelId="{9B1B15BC-0957-4A01-9A6A-CE34C835140C}">
      <dsp:nvSpPr>
        <dsp:cNvPr id="0" name=""/>
        <dsp:cNvSpPr/>
      </dsp:nvSpPr>
      <dsp:spPr>
        <a:xfrm>
          <a:off x="4934" y="956403"/>
          <a:ext cx="1021124" cy="15316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CBA31-8887-428A-8556-73A4A65402BB}">
      <dsp:nvSpPr>
        <dsp:cNvPr id="0" name=""/>
        <dsp:cNvSpPr/>
      </dsp:nvSpPr>
      <dsp:spPr>
        <a:xfrm>
          <a:off x="5325456" y="1167111"/>
          <a:ext cx="4667997" cy="14587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06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Medicaid coverage criteria being more restrictive than the FDA-approved label</a:t>
          </a:r>
          <a:endParaRPr lang="en-US" sz="2300" kern="1200" dirty="0"/>
        </a:p>
      </dsp:txBody>
      <dsp:txXfrm>
        <a:off x="5325456" y="1167111"/>
        <a:ext cx="4667997" cy="1458749"/>
      </dsp:txXfrm>
    </dsp:sp>
    <dsp:sp modelId="{8F825F94-937F-4AF3-BF79-4F9DDC0A7DE6}">
      <dsp:nvSpPr>
        <dsp:cNvPr id="0" name=""/>
        <dsp:cNvSpPr/>
      </dsp:nvSpPr>
      <dsp:spPr>
        <a:xfrm>
          <a:off x="5130957" y="956403"/>
          <a:ext cx="1021124" cy="15316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5F73E-ACD4-4426-AEC8-36119A1F7C5D}">
      <dsp:nvSpPr>
        <dsp:cNvPr id="0" name=""/>
        <dsp:cNvSpPr/>
      </dsp:nvSpPr>
      <dsp:spPr>
        <a:xfrm>
          <a:off x="2762445" y="3003514"/>
          <a:ext cx="4667997" cy="14587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06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Discrepancies between managed care coverage criteria and fee-for-service </a:t>
          </a:r>
          <a:endParaRPr lang="en-US" sz="2300" kern="1200" dirty="0"/>
        </a:p>
      </dsp:txBody>
      <dsp:txXfrm>
        <a:off x="2762445" y="3003514"/>
        <a:ext cx="4667997" cy="1458749"/>
      </dsp:txXfrm>
    </dsp:sp>
    <dsp:sp modelId="{24E23B81-4DCE-4FD2-AB68-272D9E3D962D}">
      <dsp:nvSpPr>
        <dsp:cNvPr id="0" name=""/>
        <dsp:cNvSpPr/>
      </dsp:nvSpPr>
      <dsp:spPr>
        <a:xfrm>
          <a:off x="2567945" y="2792806"/>
          <a:ext cx="1021124" cy="15316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44027-61AF-48B5-B9FF-4675E98CC08C}">
      <dsp:nvSpPr>
        <dsp:cNvPr id="0" name=""/>
        <dsp:cNvSpPr/>
      </dsp:nvSpPr>
      <dsp:spPr>
        <a:xfrm rot="10800000">
          <a:off x="1998533" y="1062"/>
          <a:ext cx="6839145" cy="11035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Mandated time frame for completion of clinical review and development/publishing of coverage criteria</a:t>
          </a:r>
          <a:endParaRPr lang="en-US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74425" y="1062"/>
        <a:ext cx="6563253" cy="1103567"/>
      </dsp:txXfrm>
    </dsp:sp>
    <dsp:sp modelId="{52B02960-2480-491F-8FDD-5A5C3393D3A4}">
      <dsp:nvSpPr>
        <dsp:cNvPr id="0" name=""/>
        <dsp:cNvSpPr/>
      </dsp:nvSpPr>
      <dsp:spPr>
        <a:xfrm>
          <a:off x="1253449" y="3"/>
          <a:ext cx="1103567" cy="11035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3CBF6-2DC1-4C6F-B2F7-57BDAAB83D00}">
      <dsp:nvSpPr>
        <dsp:cNvPr id="0" name=""/>
        <dsp:cNvSpPr/>
      </dsp:nvSpPr>
      <dsp:spPr>
        <a:xfrm rot="10800000">
          <a:off x="1998533" y="1434053"/>
          <a:ext cx="6839145" cy="110356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Coverage policy developed </a:t>
          </a:r>
          <a:r>
            <a:rPr lang="en-US" sz="1700" b="1" u="sng" kern="1200" dirty="0">
              <a:latin typeface="Arial" panose="020B0604020202020204" pitchFamily="34" charset="0"/>
              <a:cs typeface="Arial" panose="020B0604020202020204" pitchFamily="34" charset="0"/>
            </a:rPr>
            <a:t>cannot be more restrictive</a:t>
          </a:r>
          <a:r>
            <a:rPr lang="en-US" sz="1700" b="1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than the indications and usage section of FDA-approved label</a:t>
          </a:r>
          <a:endParaRPr lang="en-US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74425" y="1434053"/>
        <a:ext cx="6563253" cy="1103567"/>
      </dsp:txXfrm>
    </dsp:sp>
    <dsp:sp modelId="{00A94D33-E6B6-457B-8885-AFC23E01F256}">
      <dsp:nvSpPr>
        <dsp:cNvPr id="0" name=""/>
        <dsp:cNvSpPr/>
      </dsp:nvSpPr>
      <dsp:spPr>
        <a:xfrm>
          <a:off x="1253449" y="1516545"/>
          <a:ext cx="1103567" cy="11035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D65C-EA1D-4DC8-B126-F144CB9A2679}">
      <dsp:nvSpPr>
        <dsp:cNvPr id="0" name=""/>
        <dsp:cNvSpPr/>
      </dsp:nvSpPr>
      <dsp:spPr>
        <a:xfrm rot="10800000">
          <a:off x="1998533" y="2867044"/>
          <a:ext cx="6839145" cy="110356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Easy exception process for step therapy if deemed medically necessary by provider 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1700" i="1" kern="1200" dirty="0">
              <a:latin typeface="Arial" panose="020B0604020202020204" pitchFamily="34" charset="0"/>
              <a:cs typeface="Arial" panose="020B0604020202020204" pitchFamily="34" charset="0"/>
            </a:rPr>
            <a:t>creates a straightforward exceptions process - mandates response to request </a:t>
          </a:r>
          <a:r>
            <a:rPr lang="en-US" sz="17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within 72 hours for request, 24 hours for emergency request</a:t>
          </a:r>
        </a:p>
      </dsp:txBody>
      <dsp:txXfrm rot="10800000">
        <a:off x="2274425" y="2867044"/>
        <a:ext cx="6563253" cy="1103567"/>
      </dsp:txXfrm>
    </dsp:sp>
    <dsp:sp modelId="{D10C06E5-15CE-463C-BCB4-991B014810C4}">
      <dsp:nvSpPr>
        <dsp:cNvPr id="0" name=""/>
        <dsp:cNvSpPr/>
      </dsp:nvSpPr>
      <dsp:spPr>
        <a:xfrm>
          <a:off x="1253449" y="2901133"/>
          <a:ext cx="1103567" cy="11035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39352-99D3-4051-830E-C5CDC36709B1}">
      <dsp:nvSpPr>
        <dsp:cNvPr id="0" name=""/>
        <dsp:cNvSpPr/>
      </dsp:nvSpPr>
      <dsp:spPr>
        <a:xfrm rot="10800000">
          <a:off x="1998533" y="4300034"/>
          <a:ext cx="6839145" cy="110356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Defines “qualifying rare disease therapy” </a:t>
          </a:r>
          <a:r>
            <a:rPr lang="en-US" sz="1700" b="1" i="0" kern="1200" dirty="0">
              <a:latin typeface="Arial" panose="020B0604020202020204" pitchFamily="34" charset="0"/>
              <a:cs typeface="Arial" panose="020B0604020202020204" pitchFamily="34" charset="0"/>
            </a:rPr>
            <a:t>as rare pediatric therapy, orphan therapy, breakthrough or Regenerative Medicine Advanced Therapy designation </a:t>
          </a:r>
        </a:p>
      </dsp:txBody>
      <dsp:txXfrm rot="10800000">
        <a:off x="2274425" y="4300034"/>
        <a:ext cx="6563253" cy="1103567"/>
      </dsp:txXfrm>
    </dsp:sp>
    <dsp:sp modelId="{37F87872-554E-43BE-8E61-836F18A4F0D8}">
      <dsp:nvSpPr>
        <dsp:cNvPr id="0" name=""/>
        <dsp:cNvSpPr/>
      </dsp:nvSpPr>
      <dsp:spPr>
        <a:xfrm>
          <a:off x="1253449" y="4301097"/>
          <a:ext cx="1103567" cy="110356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4C49A-F7B6-4E93-BB77-963CEF428506}">
      <dsp:nvSpPr>
        <dsp:cNvPr id="0" name=""/>
        <dsp:cNvSpPr/>
      </dsp:nvSpPr>
      <dsp:spPr>
        <a:xfrm>
          <a:off x="2424961" y="260701"/>
          <a:ext cx="5350349" cy="16719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491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Physician pushback</a:t>
          </a:r>
          <a:endParaRPr lang="en-US" sz="3300" kern="1200" dirty="0"/>
        </a:p>
      </dsp:txBody>
      <dsp:txXfrm>
        <a:off x="2424961" y="260701"/>
        <a:ext cx="5350349" cy="1671984"/>
      </dsp:txXfrm>
    </dsp:sp>
    <dsp:sp modelId="{9B1B15BC-0957-4A01-9A6A-CE34C835140C}">
      <dsp:nvSpPr>
        <dsp:cNvPr id="0" name=""/>
        <dsp:cNvSpPr/>
      </dsp:nvSpPr>
      <dsp:spPr>
        <a:xfrm>
          <a:off x="2202030" y="19192"/>
          <a:ext cx="1170388" cy="17555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CBA31-8887-428A-8556-73A4A65402BB}">
      <dsp:nvSpPr>
        <dsp:cNvPr id="0" name=""/>
        <dsp:cNvSpPr/>
      </dsp:nvSpPr>
      <dsp:spPr>
        <a:xfrm>
          <a:off x="2424961" y="2365543"/>
          <a:ext cx="5350349" cy="16719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491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(Misplaced) concerns about limiting access to in-person visits</a:t>
          </a:r>
        </a:p>
      </dsp:txBody>
      <dsp:txXfrm>
        <a:off x="2424961" y="2365543"/>
        <a:ext cx="5350349" cy="1671984"/>
      </dsp:txXfrm>
    </dsp:sp>
    <dsp:sp modelId="{8F825F94-937F-4AF3-BF79-4F9DDC0A7DE6}">
      <dsp:nvSpPr>
        <dsp:cNvPr id="0" name=""/>
        <dsp:cNvSpPr/>
      </dsp:nvSpPr>
      <dsp:spPr>
        <a:xfrm>
          <a:off x="2202030" y="2124034"/>
          <a:ext cx="1170388" cy="17555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2D8EF-FCA0-4C98-9E2E-845D58FBD099}">
      <dsp:nvSpPr>
        <dsp:cNvPr id="0" name=""/>
        <dsp:cNvSpPr/>
      </dsp:nvSpPr>
      <dsp:spPr>
        <a:xfrm rot="5400000">
          <a:off x="6638762" y="-2671672"/>
          <a:ext cx="1155389" cy="679195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Federal legislative path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Unsuccessful thus far</a:t>
          </a:r>
        </a:p>
      </dsp:txBody>
      <dsp:txXfrm rot="-5400000">
        <a:off x="3820478" y="203013"/>
        <a:ext cx="6735558" cy="1042587"/>
      </dsp:txXfrm>
    </dsp:sp>
    <dsp:sp modelId="{0856D82D-29ED-4E19-BE87-58B8C97751DB}">
      <dsp:nvSpPr>
        <dsp:cNvPr id="0" name=""/>
        <dsp:cNvSpPr/>
      </dsp:nvSpPr>
      <dsp:spPr>
        <a:xfrm>
          <a:off x="0" y="2188"/>
          <a:ext cx="3820477" cy="14442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Reciprocity</a:t>
          </a:r>
        </a:p>
      </dsp:txBody>
      <dsp:txXfrm>
        <a:off x="70502" y="72690"/>
        <a:ext cx="3679473" cy="1303233"/>
      </dsp:txXfrm>
    </dsp:sp>
    <dsp:sp modelId="{A5258BA6-2C90-4402-A2BB-41027A3B75CE}">
      <dsp:nvSpPr>
        <dsp:cNvPr id="0" name=""/>
        <dsp:cNvSpPr/>
      </dsp:nvSpPr>
      <dsp:spPr>
        <a:xfrm rot="5400000">
          <a:off x="6638762" y="-1155223"/>
          <a:ext cx="1155389" cy="6791959"/>
        </a:xfrm>
        <a:prstGeom prst="round2SameRect">
          <a:avLst/>
        </a:prstGeom>
        <a:solidFill>
          <a:schemeClr val="accent4">
            <a:tint val="40000"/>
            <a:alpha val="90000"/>
            <a:hueOff val="-1114856"/>
            <a:satOff val="-24870"/>
            <a:lumOff val="-230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14856"/>
              <a:satOff val="-24870"/>
              <a:lumOff val="-2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Most states members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Arguably onerous</a:t>
          </a:r>
        </a:p>
      </dsp:txBody>
      <dsp:txXfrm rot="-5400000">
        <a:off x="3820478" y="1719462"/>
        <a:ext cx="6735558" cy="1042587"/>
      </dsp:txXfrm>
    </dsp:sp>
    <dsp:sp modelId="{89D853FA-626F-45B0-BD6C-7988D32DC8CB}">
      <dsp:nvSpPr>
        <dsp:cNvPr id="0" name=""/>
        <dsp:cNvSpPr/>
      </dsp:nvSpPr>
      <dsp:spPr>
        <a:xfrm>
          <a:off x="0" y="1518637"/>
          <a:ext cx="3820477" cy="1444237"/>
        </a:xfrm>
        <a:prstGeom prst="roundRect">
          <a:avLst/>
        </a:prstGeom>
        <a:solidFill>
          <a:schemeClr val="accent4">
            <a:hueOff val="-1158429"/>
            <a:satOff val="-8748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Compact (IMLC)</a:t>
          </a:r>
        </a:p>
      </dsp:txBody>
      <dsp:txXfrm>
        <a:off x="70502" y="1589139"/>
        <a:ext cx="3679473" cy="1303233"/>
      </dsp:txXfrm>
    </dsp:sp>
    <dsp:sp modelId="{28C1AF70-0A4D-4777-B620-94B273EB45BE}">
      <dsp:nvSpPr>
        <dsp:cNvPr id="0" name=""/>
        <dsp:cNvSpPr/>
      </dsp:nvSpPr>
      <dsp:spPr>
        <a:xfrm rot="5400000">
          <a:off x="6638762" y="361225"/>
          <a:ext cx="1155389" cy="6791959"/>
        </a:xfrm>
        <a:prstGeom prst="round2SameRect">
          <a:avLst/>
        </a:prstGeom>
        <a:solidFill>
          <a:schemeClr val="accent4">
            <a:tint val="40000"/>
            <a:alpha val="90000"/>
            <a:hueOff val="-2229712"/>
            <a:satOff val="-49740"/>
            <a:lumOff val="-460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29712"/>
              <a:satOff val="-49740"/>
              <a:lumOff val="-46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States should adopt licensure exceptions for out-of-state physicians treating patients with rare disorders via telehealth</a:t>
          </a:r>
        </a:p>
      </dsp:txBody>
      <dsp:txXfrm rot="-5400000">
        <a:off x="3820478" y="3235911"/>
        <a:ext cx="6735558" cy="1042587"/>
      </dsp:txXfrm>
    </dsp:sp>
    <dsp:sp modelId="{053E7A24-E05E-4AEA-A8CE-7102E29B9CC9}">
      <dsp:nvSpPr>
        <dsp:cNvPr id="0" name=""/>
        <dsp:cNvSpPr/>
      </dsp:nvSpPr>
      <dsp:spPr>
        <a:xfrm>
          <a:off x="0" y="3035086"/>
          <a:ext cx="3820477" cy="1444237"/>
        </a:xfrm>
        <a:prstGeom prst="roundRect">
          <a:avLst/>
        </a:prstGeom>
        <a:solidFill>
          <a:schemeClr val="accent4">
            <a:hueOff val="-2316857"/>
            <a:satOff val="-17496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Rare Disease Licensure Exception</a:t>
          </a:r>
        </a:p>
      </dsp:txBody>
      <dsp:txXfrm>
        <a:off x="70502" y="3105588"/>
        <a:ext cx="3679473" cy="1303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2B43F-D6D1-433F-8212-637B88CBFFA4}">
      <dsp:nvSpPr>
        <dsp:cNvPr id="0" name=""/>
        <dsp:cNvSpPr/>
      </dsp:nvSpPr>
      <dsp:spPr>
        <a:xfrm rot="10800000">
          <a:off x="2006290" y="1469"/>
          <a:ext cx="7057270" cy="9148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1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rPr>
            <a:t>Gives a voice to those most impacted by policy decisions. 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4997" y="1469"/>
        <a:ext cx="6828563" cy="914830"/>
      </dsp:txXfrm>
    </dsp:sp>
    <dsp:sp modelId="{015AA23A-313B-40A2-8450-36953C9A5294}">
      <dsp:nvSpPr>
        <dsp:cNvPr id="0" name=""/>
        <dsp:cNvSpPr/>
      </dsp:nvSpPr>
      <dsp:spPr>
        <a:xfrm>
          <a:off x="1548875" y="1469"/>
          <a:ext cx="914830" cy="9148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E47B6-1E18-40A7-8A1C-F03F4A658C17}">
      <dsp:nvSpPr>
        <dsp:cNvPr id="0" name=""/>
        <dsp:cNvSpPr/>
      </dsp:nvSpPr>
      <dsp:spPr>
        <a:xfrm rot="10800000">
          <a:off x="2006290" y="1189383"/>
          <a:ext cx="7057270" cy="914830"/>
        </a:xfrm>
        <a:prstGeom prst="homePlate">
          <a:avLst/>
        </a:prstGeom>
        <a:solidFill>
          <a:schemeClr val="accent3">
            <a:hueOff val="2825913"/>
            <a:satOff val="-5060"/>
            <a:lumOff val="8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1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Serves as a powerful tool for raising disease awareness and offering valuable insight into the patient and caregiver experience. 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4997" y="1189383"/>
        <a:ext cx="6828563" cy="914830"/>
      </dsp:txXfrm>
    </dsp:sp>
    <dsp:sp modelId="{90DF27D0-05BC-46B8-92ED-8BB68F3D1491}">
      <dsp:nvSpPr>
        <dsp:cNvPr id="0" name=""/>
        <dsp:cNvSpPr/>
      </dsp:nvSpPr>
      <dsp:spPr>
        <a:xfrm>
          <a:off x="1548875" y="1189383"/>
          <a:ext cx="914830" cy="9148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EE0D5-0C3B-4820-B444-6272E9093630}">
      <dsp:nvSpPr>
        <dsp:cNvPr id="0" name=""/>
        <dsp:cNvSpPr/>
      </dsp:nvSpPr>
      <dsp:spPr>
        <a:xfrm rot="10800000">
          <a:off x="2006290" y="2377297"/>
          <a:ext cx="7057270" cy="914830"/>
        </a:xfrm>
        <a:prstGeom prst="homePlate">
          <a:avLst/>
        </a:prstGeom>
        <a:solidFill>
          <a:schemeClr val="accent3">
            <a:hueOff val="5651826"/>
            <a:satOff val="-10119"/>
            <a:lumOff val="169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1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Messages delivered through storytelling are </a:t>
          </a:r>
          <a:r>
            <a:rPr lang="en-US" sz="19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22 times more memorable</a:t>
          </a:r>
          <a:r>
            <a:rPr lang="en-US" sz="1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than facts.</a:t>
          </a:r>
          <a:r>
            <a:rPr lang="en-US" sz="1900" kern="12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</a:t>
          </a:r>
          <a:r>
            <a:rPr lang="en-US" sz="1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4997" y="2377297"/>
        <a:ext cx="6828563" cy="914830"/>
      </dsp:txXfrm>
    </dsp:sp>
    <dsp:sp modelId="{E3A55630-5887-471B-8195-9C421B3081F6}">
      <dsp:nvSpPr>
        <dsp:cNvPr id="0" name=""/>
        <dsp:cNvSpPr/>
      </dsp:nvSpPr>
      <dsp:spPr>
        <a:xfrm>
          <a:off x="1548875" y="2377297"/>
          <a:ext cx="914830" cy="91483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1817-3353-4083-AA5C-7E7D1F613A4E}">
      <dsp:nvSpPr>
        <dsp:cNvPr id="0" name=""/>
        <dsp:cNvSpPr/>
      </dsp:nvSpPr>
      <dsp:spPr>
        <a:xfrm rot="10800000">
          <a:off x="2006290" y="3565211"/>
          <a:ext cx="7057270" cy="914830"/>
        </a:xfrm>
        <a:prstGeom prst="homePlate">
          <a:avLst/>
        </a:prstGeom>
        <a:solidFill>
          <a:schemeClr val="accent3">
            <a:hueOff val="8477738"/>
            <a:satOff val="-15179"/>
            <a:lumOff val="2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1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Increases awareness to initiate changes </a:t>
          </a:r>
          <a:r>
            <a:rPr lang="en-US" sz="1900" b="0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rPr>
            <a:t>that create better outcomes</a:t>
          </a:r>
          <a:r>
            <a:rPr lang="en-US" sz="19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 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4997" y="3565211"/>
        <a:ext cx="6828563" cy="914830"/>
      </dsp:txXfrm>
    </dsp:sp>
    <dsp:sp modelId="{7A675189-CF4D-4FBD-98C7-C05FD9292470}">
      <dsp:nvSpPr>
        <dsp:cNvPr id="0" name=""/>
        <dsp:cNvSpPr/>
      </dsp:nvSpPr>
      <dsp:spPr>
        <a:xfrm>
          <a:off x="1548875" y="3565211"/>
          <a:ext cx="914830" cy="91483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46ED19-E643-645D-1898-33498AE12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9F57D-9A1B-35C8-1615-3EB5326AC5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F1BE7-45F4-443E-93EF-50CB8F33339D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36058-4ACF-AF0C-B002-5294147281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BF60C-A690-B615-31AF-8D7CFCF05F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39F95-21C5-47B6-87FA-7E3C9C04A6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2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CEB75-D235-407A-9689-3E84F4201311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DCAD-5C4B-4BF8-BD96-716603307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13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90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0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14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3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6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22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68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B3EEC4-3964-4740-8DE2-596D4535E1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FDA3F42-4C1D-4059-92DD-453D80793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89E9691-524D-49CE-933E-38BA81526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DC9A1F-EF97-4F6B-86A3-DA26A9F1218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15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0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81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3DCAD-5C4B-4BF8-BD96-716603307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7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9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9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5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DCAD-5C4B-4BF8-BD96-7166033078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-36947"/>
            <a:ext cx="12192000" cy="554785"/>
          </a:xfrm>
          <a:prstGeom prst="rect">
            <a:avLst/>
          </a:prstGeom>
        </p:spPr>
      </p:pic>
      <p:pic>
        <p:nvPicPr>
          <p:cNvPr id="11" name="Picture 10" descr="BMRN_HeaderImage_Busines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8668"/>
            <a:ext cx="12192000" cy="184124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>
          <a:xfrm>
            <a:off x="2720623" y="2720975"/>
            <a:ext cx="9166580" cy="1143000"/>
          </a:xfrm>
          <a:prstGeom prst="rect">
            <a:avLst/>
          </a:prstGeom>
        </p:spPr>
        <p:txBody>
          <a:bodyPr vert="horz"/>
          <a:lstStyle>
            <a:lvl1pPr algn="r">
              <a:defRPr sz="3000" cap="sm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cap="none" dirty="0"/>
              <a:t>PRESENTATION TITLE</a:t>
            </a:r>
            <a:endParaRPr lang="en-US" dirty="0"/>
          </a:p>
        </p:txBody>
      </p:sp>
      <p:pic>
        <p:nvPicPr>
          <p:cNvPr id="10" name="Picture 9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2383559"/>
            <a:ext cx="12192000" cy="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 bwMode="gray">
          <a:xfrm>
            <a:off x="791633" y="1793316"/>
            <a:ext cx="10625667" cy="2134160"/>
            <a:chOff x="593725" y="1793316"/>
            <a:chExt cx="7969250" cy="2134160"/>
          </a:xfrm>
        </p:grpSpPr>
        <p:sp>
          <p:nvSpPr>
            <p:cNvPr id="29" name="Rectangle 28"/>
            <p:cNvSpPr/>
            <p:nvPr userDrawn="1"/>
          </p:nvSpPr>
          <p:spPr bwMode="gray">
            <a:xfrm>
              <a:off x="593725" y="2149327"/>
              <a:ext cx="7969249" cy="1776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593725" y="1793316"/>
              <a:ext cx="7969250" cy="356011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26631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gray">
            <a:xfrm flipV="1">
              <a:off x="593725" y="3925801"/>
              <a:ext cx="7969250" cy="1675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BioMarin Spectrum Art_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593725" y="2149327"/>
              <a:ext cx="7969250" cy="45849"/>
            </a:xfrm>
            <a:prstGeom prst="rect">
              <a:avLst/>
            </a:prstGeom>
          </p:spPr>
        </p:pic>
      </p:grpSp>
      <p:sp>
        <p:nvSpPr>
          <p:cNvPr id="8" name="Title 3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85285" y="1112838"/>
            <a:ext cx="7497935" cy="614362"/>
          </a:xfrm>
          <a:prstGeom prst="rect">
            <a:avLst/>
          </a:prstGeom>
        </p:spPr>
        <p:txBody>
          <a:bodyPr vert="horz"/>
          <a:lstStyle>
            <a:lvl1pPr algn="l">
              <a:defRPr sz="2500" b="1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Table Format: Sample 1</a:t>
            </a:r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23"/>
          </p:nvPr>
        </p:nvSpPr>
        <p:spPr bwMode="gray">
          <a:xfrm>
            <a:off x="1005418" y="1793317"/>
            <a:ext cx="7709605" cy="354885"/>
          </a:xfrm>
          <a:prstGeom prst="rect">
            <a:avLst/>
          </a:prstGeom>
        </p:spPr>
        <p:txBody>
          <a:bodyPr vert="horz" anchor="ctr"/>
          <a:lstStyle>
            <a:lvl1pPr>
              <a:buFontTx/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 userDrawn="1">
            <p:ph type="body" sz="quarter" idx="24"/>
          </p:nvPr>
        </p:nvSpPr>
        <p:spPr bwMode="gray">
          <a:xfrm>
            <a:off x="1005905" y="2306638"/>
            <a:ext cx="10144695" cy="149701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20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/>
          <p:cNvGrpSpPr/>
          <p:nvPr userDrawn="1"/>
        </p:nvGrpSpPr>
        <p:grpSpPr bwMode="gray">
          <a:xfrm>
            <a:off x="791633" y="4134877"/>
            <a:ext cx="10625667" cy="2135748"/>
            <a:chOff x="593725" y="4134877"/>
            <a:chExt cx="7969250" cy="2135748"/>
          </a:xfrm>
        </p:grpSpPr>
        <p:sp>
          <p:nvSpPr>
            <p:cNvPr id="42" name="Rectangle 41"/>
            <p:cNvSpPr/>
            <p:nvPr userDrawn="1"/>
          </p:nvSpPr>
          <p:spPr bwMode="gray">
            <a:xfrm>
              <a:off x="593725" y="4490888"/>
              <a:ext cx="7969249" cy="1776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593725" y="4134877"/>
              <a:ext cx="7969250" cy="356011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26631"/>
                </a:solidFill>
              </a:endParaRPr>
            </a:p>
          </p:txBody>
        </p:sp>
        <p:cxnSp>
          <p:nvCxnSpPr>
            <p:cNvPr id="44" name="Straight Connector 43"/>
            <p:cNvCxnSpPr/>
            <p:nvPr userDrawn="1"/>
          </p:nvCxnSpPr>
          <p:spPr bwMode="gray">
            <a:xfrm>
              <a:off x="593725" y="6269037"/>
              <a:ext cx="7969250" cy="1588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BioMarin Spectrum Art_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593725" y="4490888"/>
              <a:ext cx="7969250" cy="45849"/>
            </a:xfrm>
            <a:prstGeom prst="rect">
              <a:avLst/>
            </a:prstGeom>
          </p:spPr>
        </p:pic>
      </p:grpSp>
      <p:sp>
        <p:nvSpPr>
          <p:cNvPr id="46" name="Text Placeholder 29"/>
          <p:cNvSpPr>
            <a:spLocks noGrp="1"/>
          </p:cNvSpPr>
          <p:nvPr userDrawn="1">
            <p:ph type="body" sz="quarter" idx="25"/>
          </p:nvPr>
        </p:nvSpPr>
        <p:spPr bwMode="gray">
          <a:xfrm>
            <a:off x="1005418" y="4134878"/>
            <a:ext cx="7709605" cy="354885"/>
          </a:xfrm>
          <a:prstGeom prst="rect">
            <a:avLst/>
          </a:prstGeom>
        </p:spPr>
        <p:txBody>
          <a:bodyPr vert="horz" anchor="ctr"/>
          <a:lstStyle>
            <a:lvl1pPr>
              <a:buFontTx/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2"/>
          <p:cNvSpPr>
            <a:spLocks noGrp="1"/>
          </p:cNvSpPr>
          <p:nvPr userDrawn="1">
            <p:ph type="body" sz="quarter" idx="26"/>
          </p:nvPr>
        </p:nvSpPr>
        <p:spPr bwMode="gray">
          <a:xfrm>
            <a:off x="1005905" y="4648199"/>
            <a:ext cx="10144695" cy="149701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20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58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">
          <a:xfrm>
            <a:off x="6269326" y="2150129"/>
            <a:ext cx="5141383" cy="4125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269326" y="1790701"/>
            <a:ext cx="5141625" cy="359429"/>
          </a:xfrm>
          <a:prstGeom prst="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26631"/>
              </a:solidFill>
            </a:endParaRPr>
          </a:p>
        </p:txBody>
      </p:sp>
      <p:sp>
        <p:nvSpPr>
          <p:cNvPr id="12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785285" y="1112838"/>
            <a:ext cx="7497935" cy="614362"/>
          </a:xfrm>
          <a:prstGeom prst="rect">
            <a:avLst/>
          </a:prstGeom>
        </p:spPr>
        <p:txBody>
          <a:bodyPr vert="horz"/>
          <a:lstStyle>
            <a:lvl1pPr algn="l">
              <a:defRPr sz="2500" b="1" baseline="0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Table Format: Sample 2</a:t>
            </a:r>
          </a:p>
        </p:txBody>
      </p:sp>
      <p:cxnSp>
        <p:nvCxnSpPr>
          <p:cNvPr id="20" name="Straight Connector 19"/>
          <p:cNvCxnSpPr/>
          <p:nvPr/>
        </p:nvCxnSpPr>
        <p:spPr bwMode="gray">
          <a:xfrm>
            <a:off x="785285" y="2150129"/>
            <a:ext cx="5141624" cy="1588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gray">
          <a:xfrm>
            <a:off x="785527" y="2150129"/>
            <a:ext cx="5141383" cy="4125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785527" y="1794116"/>
            <a:ext cx="5141625" cy="358109"/>
          </a:xfrm>
          <a:prstGeom prst="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2663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gray">
          <a:xfrm>
            <a:off x="785528" y="6275388"/>
            <a:ext cx="5141624" cy="1588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 bwMode="gray">
          <a:xfrm>
            <a:off x="6269084" y="2150129"/>
            <a:ext cx="5141624" cy="1588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6269327" y="6276976"/>
            <a:ext cx="5141624" cy="1588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 userDrawn="1">
            <p:ph type="body" sz="quarter" idx="18"/>
          </p:nvPr>
        </p:nvSpPr>
        <p:spPr bwMode="gray">
          <a:xfrm>
            <a:off x="937684" y="1804988"/>
            <a:ext cx="4830939" cy="327679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 userDrawn="1">
            <p:ph type="body" sz="quarter" idx="19"/>
          </p:nvPr>
        </p:nvSpPr>
        <p:spPr bwMode="gray">
          <a:xfrm>
            <a:off x="6444297" y="1804988"/>
            <a:ext cx="4830939" cy="327679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20"/>
          </p:nvPr>
        </p:nvSpPr>
        <p:spPr bwMode="gray">
          <a:xfrm>
            <a:off x="938171" y="2321648"/>
            <a:ext cx="4830453" cy="381880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20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6444298" y="2321648"/>
            <a:ext cx="4830453" cy="381880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20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88143" y="2147993"/>
            <a:ext cx="5138767" cy="45719"/>
          </a:xfrm>
          <a:prstGeom prst="rect">
            <a:avLst/>
          </a:prstGeom>
        </p:spPr>
      </p:pic>
      <p:pic>
        <p:nvPicPr>
          <p:cNvPr id="34" name="Picture 33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6272185" y="2145368"/>
            <a:ext cx="513876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7839964" y="2156479"/>
            <a:ext cx="3581400" cy="4118909"/>
            <a:chOff x="5854700" y="2283479"/>
            <a:chExt cx="2686050" cy="3797176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5854700" y="2283479"/>
              <a:ext cx="2685923" cy="379717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/>
            <p:cNvCxnSpPr/>
            <p:nvPr userDrawn="1"/>
          </p:nvCxnSpPr>
          <p:spPr bwMode="gray">
            <a:xfrm>
              <a:off x="5854701" y="6079067"/>
              <a:ext cx="2686049" cy="1588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 userDrawn="1"/>
        </p:nvSpPr>
        <p:spPr bwMode="gray">
          <a:xfrm>
            <a:off x="7840133" y="1790701"/>
            <a:ext cx="3581400" cy="365779"/>
          </a:xfrm>
          <a:prstGeom prst="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26631"/>
              </a:solidFill>
            </a:endParaRPr>
          </a:p>
        </p:txBody>
      </p:sp>
      <p:pic>
        <p:nvPicPr>
          <p:cNvPr id="26" name="Picture 25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840135" y="2147992"/>
            <a:ext cx="3581399" cy="49445"/>
          </a:xfrm>
          <a:prstGeom prst="rect">
            <a:avLst/>
          </a:prstGeom>
        </p:spPr>
      </p:pic>
      <p:pic>
        <p:nvPicPr>
          <p:cNvPr id="25" name="Picture 24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88144" y="2147992"/>
            <a:ext cx="6679457" cy="49444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 bwMode="gray">
          <a:xfrm>
            <a:off x="785528" y="2197436"/>
            <a:ext cx="6682073" cy="4077952"/>
            <a:chOff x="639945" y="2283479"/>
            <a:chExt cx="5011555" cy="3797176"/>
          </a:xfrm>
        </p:grpSpPr>
        <p:sp>
          <p:nvSpPr>
            <p:cNvPr id="9" name="Rectangle 8"/>
            <p:cNvSpPr/>
            <p:nvPr/>
          </p:nvSpPr>
          <p:spPr bwMode="gray">
            <a:xfrm>
              <a:off x="639945" y="2283479"/>
              <a:ext cx="5011318" cy="3797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 bwMode="gray">
            <a:xfrm>
              <a:off x="639946" y="6079067"/>
              <a:ext cx="5011554" cy="1588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785285" y="1112838"/>
            <a:ext cx="7497935" cy="614362"/>
          </a:xfrm>
          <a:prstGeom prst="rect">
            <a:avLst/>
          </a:prstGeom>
        </p:spPr>
        <p:txBody>
          <a:bodyPr vert="horz"/>
          <a:lstStyle>
            <a:lvl1pPr algn="l">
              <a:defRPr sz="2500" b="1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Table Format: Sample 3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785528" y="1790701"/>
            <a:ext cx="6682073" cy="365779"/>
          </a:xfrm>
          <a:prstGeom prst="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26631"/>
              </a:solidFill>
            </a:endParaRPr>
          </a:p>
        </p:txBody>
      </p:sp>
      <p:sp>
        <p:nvSpPr>
          <p:cNvPr id="18" name="Text Placeholder 29"/>
          <p:cNvSpPr>
            <a:spLocks noGrp="1"/>
          </p:cNvSpPr>
          <p:nvPr userDrawn="1">
            <p:ph type="body" sz="quarter" idx="18"/>
          </p:nvPr>
        </p:nvSpPr>
        <p:spPr bwMode="gray">
          <a:xfrm>
            <a:off x="937684" y="1790700"/>
            <a:ext cx="4830939" cy="354667"/>
          </a:xfrm>
          <a:prstGeom prst="rect">
            <a:avLst/>
          </a:prstGeom>
        </p:spPr>
        <p:txBody>
          <a:bodyPr vert="horz" anchor="ctr"/>
          <a:lstStyle>
            <a:lvl1pPr>
              <a:buFontTx/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2"/>
          <p:cNvSpPr>
            <a:spLocks noGrp="1"/>
          </p:cNvSpPr>
          <p:nvPr userDrawn="1">
            <p:ph type="body" sz="quarter" idx="20"/>
          </p:nvPr>
        </p:nvSpPr>
        <p:spPr bwMode="gray">
          <a:xfrm>
            <a:off x="938170" y="2327998"/>
            <a:ext cx="6343163" cy="378705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20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9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8008980" y="1790700"/>
            <a:ext cx="3293864" cy="354667"/>
          </a:xfrm>
          <a:prstGeom prst="rect">
            <a:avLst/>
          </a:prstGeom>
        </p:spPr>
        <p:txBody>
          <a:bodyPr vert="horz" anchor="ctr"/>
          <a:lstStyle>
            <a:lvl1pPr>
              <a:buFontTx/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2"/>
          <p:cNvSpPr>
            <a:spLocks noGrp="1"/>
          </p:cNvSpPr>
          <p:nvPr userDrawn="1">
            <p:ph type="body" sz="quarter" idx="22"/>
          </p:nvPr>
        </p:nvSpPr>
        <p:spPr bwMode="gray">
          <a:xfrm>
            <a:off x="8009467" y="2327998"/>
            <a:ext cx="3293533" cy="378705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20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38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853260" y="1798639"/>
            <a:ext cx="10564041" cy="4478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853262" y="1798638"/>
            <a:ext cx="2372541" cy="4478874"/>
          </a:xfrm>
          <a:prstGeom prst="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26631"/>
              </a:solidFill>
            </a:endParaRPr>
          </a:p>
        </p:txBody>
      </p:sp>
      <p:sp>
        <p:nvSpPr>
          <p:cNvPr id="20" name="Text Placeholder 29"/>
          <p:cNvSpPr>
            <a:spLocks noGrp="1"/>
          </p:cNvSpPr>
          <p:nvPr userDrawn="1">
            <p:ph type="body" sz="quarter" idx="23"/>
          </p:nvPr>
        </p:nvSpPr>
        <p:spPr bwMode="gray">
          <a:xfrm>
            <a:off x="946152" y="1830835"/>
            <a:ext cx="2220385" cy="4399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5"/>
          </p:nvPr>
        </p:nvSpPr>
        <p:spPr bwMode="gray">
          <a:xfrm>
            <a:off x="946152" y="2270826"/>
            <a:ext cx="2220385" cy="4399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27"/>
          </p:nvPr>
        </p:nvSpPr>
        <p:spPr bwMode="gray">
          <a:xfrm>
            <a:off x="946152" y="2710817"/>
            <a:ext cx="2220385" cy="4399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29"/>
          </p:nvPr>
        </p:nvSpPr>
        <p:spPr bwMode="gray">
          <a:xfrm>
            <a:off x="946152" y="3165181"/>
            <a:ext cx="2220385" cy="44833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31"/>
          </p:nvPr>
        </p:nvSpPr>
        <p:spPr bwMode="gray">
          <a:xfrm>
            <a:off x="946152" y="3613512"/>
            <a:ext cx="2220385" cy="438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33"/>
          </p:nvPr>
        </p:nvSpPr>
        <p:spPr bwMode="gray">
          <a:xfrm>
            <a:off x="946152" y="4051512"/>
            <a:ext cx="2220385" cy="4590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35"/>
          </p:nvPr>
        </p:nvSpPr>
        <p:spPr bwMode="gray">
          <a:xfrm>
            <a:off x="946152" y="4510553"/>
            <a:ext cx="2220385" cy="42970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/>
          <p:cNvSpPr>
            <a:spLocks noGrp="1"/>
          </p:cNvSpPr>
          <p:nvPr>
            <p:ph type="body" sz="quarter" idx="37"/>
          </p:nvPr>
        </p:nvSpPr>
        <p:spPr bwMode="gray">
          <a:xfrm>
            <a:off x="946152" y="4940262"/>
            <a:ext cx="2220385" cy="44634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 bwMode="gray">
          <a:xfrm>
            <a:off x="853261" y="2269151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853261" y="2709142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 bwMode="gray">
          <a:xfrm>
            <a:off x="853261" y="3150808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853261" y="3603497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53261" y="4051513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 bwMode="gray">
          <a:xfrm>
            <a:off x="853261" y="4501946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853261" y="4940262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853261" y="5386603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 bwMode="gray">
          <a:xfrm>
            <a:off x="853261" y="5830688"/>
            <a:ext cx="10564039" cy="1675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9"/>
          <p:cNvSpPr>
            <a:spLocks noGrp="1"/>
          </p:cNvSpPr>
          <p:nvPr userDrawn="1">
            <p:ph type="body" sz="quarter" idx="41"/>
          </p:nvPr>
        </p:nvSpPr>
        <p:spPr bwMode="gray">
          <a:xfrm>
            <a:off x="946152" y="5390697"/>
            <a:ext cx="2220385" cy="4399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9"/>
          <p:cNvSpPr>
            <a:spLocks noGrp="1"/>
          </p:cNvSpPr>
          <p:nvPr userDrawn="1">
            <p:ph type="body" sz="quarter" idx="43"/>
          </p:nvPr>
        </p:nvSpPr>
        <p:spPr bwMode="gray">
          <a:xfrm>
            <a:off x="946152" y="5830688"/>
            <a:ext cx="2220385" cy="43999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buFontTx/>
              <a:buNone/>
              <a:defRPr sz="1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2"/>
          <p:cNvSpPr>
            <a:spLocks noGrp="1"/>
          </p:cNvSpPr>
          <p:nvPr userDrawn="1">
            <p:ph type="body" sz="quarter" idx="44"/>
          </p:nvPr>
        </p:nvSpPr>
        <p:spPr bwMode="gray">
          <a:xfrm>
            <a:off x="3454400" y="5830688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32"/>
          <p:cNvSpPr>
            <a:spLocks noGrp="1"/>
          </p:cNvSpPr>
          <p:nvPr userDrawn="1">
            <p:ph type="body" sz="quarter" idx="45"/>
          </p:nvPr>
        </p:nvSpPr>
        <p:spPr bwMode="gray">
          <a:xfrm>
            <a:off x="3454400" y="5390697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9" name="Text Placeholder 32"/>
          <p:cNvSpPr>
            <a:spLocks noGrp="1"/>
          </p:cNvSpPr>
          <p:nvPr userDrawn="1">
            <p:ph type="body" sz="quarter" idx="46"/>
          </p:nvPr>
        </p:nvSpPr>
        <p:spPr bwMode="gray">
          <a:xfrm>
            <a:off x="3454400" y="4948287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32"/>
          <p:cNvSpPr>
            <a:spLocks noGrp="1"/>
          </p:cNvSpPr>
          <p:nvPr userDrawn="1">
            <p:ph type="body" sz="quarter" idx="47"/>
          </p:nvPr>
        </p:nvSpPr>
        <p:spPr bwMode="gray">
          <a:xfrm>
            <a:off x="3454400" y="4501946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2" name="Text Placeholder 32"/>
          <p:cNvSpPr>
            <a:spLocks noGrp="1"/>
          </p:cNvSpPr>
          <p:nvPr userDrawn="1">
            <p:ph type="body" sz="quarter" idx="48"/>
          </p:nvPr>
        </p:nvSpPr>
        <p:spPr bwMode="gray">
          <a:xfrm>
            <a:off x="3454400" y="4061957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3" name="Text Placeholder 32"/>
          <p:cNvSpPr>
            <a:spLocks noGrp="1"/>
          </p:cNvSpPr>
          <p:nvPr userDrawn="1">
            <p:ph type="body" sz="quarter" idx="49"/>
          </p:nvPr>
        </p:nvSpPr>
        <p:spPr bwMode="gray">
          <a:xfrm>
            <a:off x="3454400" y="3611522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4" name="Text Placeholder 32"/>
          <p:cNvSpPr>
            <a:spLocks noGrp="1"/>
          </p:cNvSpPr>
          <p:nvPr userDrawn="1">
            <p:ph type="body" sz="quarter" idx="50"/>
          </p:nvPr>
        </p:nvSpPr>
        <p:spPr bwMode="gray">
          <a:xfrm>
            <a:off x="3454400" y="3165181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5" name="Text Placeholder 32"/>
          <p:cNvSpPr>
            <a:spLocks noGrp="1"/>
          </p:cNvSpPr>
          <p:nvPr userDrawn="1">
            <p:ph type="body" sz="quarter" idx="51"/>
          </p:nvPr>
        </p:nvSpPr>
        <p:spPr bwMode="gray">
          <a:xfrm>
            <a:off x="3454400" y="2710817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6" name="Text Placeholder 32"/>
          <p:cNvSpPr>
            <a:spLocks noGrp="1"/>
          </p:cNvSpPr>
          <p:nvPr userDrawn="1">
            <p:ph type="body" sz="quarter" idx="52"/>
          </p:nvPr>
        </p:nvSpPr>
        <p:spPr bwMode="gray">
          <a:xfrm>
            <a:off x="3454400" y="2270824"/>
            <a:ext cx="7670800" cy="438317"/>
          </a:xfrm>
          <a:prstGeom prst="rect">
            <a:avLst/>
          </a:prstGeom>
        </p:spPr>
        <p:txBody>
          <a:bodyPr vert="horz" wrap="square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7" name="Text Placeholder 32"/>
          <p:cNvSpPr>
            <a:spLocks noGrp="1"/>
          </p:cNvSpPr>
          <p:nvPr userDrawn="1">
            <p:ph type="body" sz="quarter" idx="53"/>
          </p:nvPr>
        </p:nvSpPr>
        <p:spPr bwMode="gray">
          <a:xfrm>
            <a:off x="3454400" y="1830835"/>
            <a:ext cx="7670800" cy="43999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 sz="1200" baseline="0">
                <a:solidFill>
                  <a:srgbClr val="646464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46464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46464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646464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53D98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37" name="Picture 36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 rot="5400000">
            <a:off x="1012831" y="4006523"/>
            <a:ext cx="4479978" cy="61036"/>
          </a:xfrm>
          <a:prstGeom prst="rect">
            <a:avLst/>
          </a:prstGeom>
        </p:spPr>
      </p:pic>
      <p:sp>
        <p:nvSpPr>
          <p:cNvPr id="22" name="Title 3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85529" y="1112838"/>
            <a:ext cx="7497935" cy="614362"/>
          </a:xfrm>
          <a:prstGeom prst="rect">
            <a:avLst/>
          </a:prstGeom>
        </p:spPr>
        <p:txBody>
          <a:bodyPr vert="horz"/>
          <a:lstStyle>
            <a:lvl1pPr algn="l">
              <a:defRPr sz="2500" b="1" baseline="0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Table Format: Sample 4</a:t>
            </a:r>
          </a:p>
        </p:txBody>
      </p:sp>
    </p:spTree>
    <p:extLst>
      <p:ext uri="{BB962C8B-B14F-4D97-AF65-F5344CB8AC3E}">
        <p14:creationId xmlns:p14="http://schemas.microsoft.com/office/powerpoint/2010/main" val="254253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067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2383367" y="2407071"/>
            <a:ext cx="7958667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9000" cap="small" dirty="0">
                <a:solidFill>
                  <a:schemeClr val="tx1"/>
                </a:solidFill>
                <a:latin typeface="Arial"/>
                <a:cs typeface="Arial"/>
              </a:rPr>
              <a:t>thank you</a:t>
            </a:r>
            <a:endParaRPr kumimoji="0" lang="en-US" sz="900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256314" y="4335383"/>
            <a:ext cx="4495800" cy="105711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gray">
          <a:xfrm>
            <a:off x="2504015" y="3885987"/>
            <a:ext cx="7789939" cy="1588"/>
          </a:xfrm>
          <a:prstGeom prst="line">
            <a:avLst/>
          </a:prstGeom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8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78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102-064B-45D9-8915-70B1CC0E67D8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E7C-7DB0-40C1-89EF-9BD4948F9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7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3102-064B-45D9-8915-70B1CC0E67D8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E7C-7DB0-40C1-89EF-9BD4948F9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>
          <a:xfrm>
            <a:off x="2720623" y="2720975"/>
            <a:ext cx="9166580" cy="1143000"/>
          </a:xfrm>
          <a:prstGeom prst="rect">
            <a:avLst/>
          </a:prstGeom>
        </p:spPr>
        <p:txBody>
          <a:bodyPr vert="horz"/>
          <a:lstStyle>
            <a:lvl1pPr algn="r">
              <a:defRPr sz="3000" cap="small" baseline="0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cap="none" dirty="0"/>
              <a:t>PRESENTATION TITLE</a:t>
            </a:r>
            <a:endParaRPr lang="en-US" dirty="0"/>
          </a:p>
        </p:txBody>
      </p:sp>
      <p:pic>
        <p:nvPicPr>
          <p:cNvPr id="11" name="Picture 10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2383559"/>
            <a:ext cx="12192000" cy="51155"/>
          </a:xfrm>
          <a:prstGeom prst="rect">
            <a:avLst/>
          </a:prstGeom>
        </p:spPr>
      </p:pic>
      <p:pic>
        <p:nvPicPr>
          <p:cNvPr id="13" name="Picture 12" descr="BMRN_HeaderImage_Investor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8668"/>
            <a:ext cx="12192000" cy="1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-1"/>
            <a:ext cx="12192000" cy="55478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>
          <a:xfrm>
            <a:off x="2720623" y="2720975"/>
            <a:ext cx="9166580" cy="1143000"/>
          </a:xfrm>
          <a:prstGeom prst="rect">
            <a:avLst/>
          </a:prstGeom>
        </p:spPr>
        <p:txBody>
          <a:bodyPr vert="horz"/>
          <a:lstStyle>
            <a:lvl1pPr algn="r">
              <a:defRPr sz="3000" cap="small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cap="none" dirty="0"/>
              <a:t>PRESENTATION TITLE</a:t>
            </a:r>
            <a:endParaRPr lang="en-US" dirty="0"/>
          </a:p>
        </p:txBody>
      </p:sp>
      <p:pic>
        <p:nvPicPr>
          <p:cNvPr id="10" name="Picture 9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2383559"/>
            <a:ext cx="12192000" cy="51155"/>
          </a:xfrm>
          <a:prstGeom prst="rect">
            <a:avLst/>
          </a:prstGeom>
        </p:spPr>
      </p:pic>
      <p:pic>
        <p:nvPicPr>
          <p:cNvPr id="13" name="Picture 12" descr="BMRN_HeaderImage_Pipel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8668"/>
            <a:ext cx="12192000" cy="1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-1"/>
            <a:ext cx="12192000" cy="55478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>
          <a:xfrm>
            <a:off x="2720623" y="2720975"/>
            <a:ext cx="9166580" cy="1143000"/>
          </a:xfrm>
          <a:prstGeom prst="rect">
            <a:avLst/>
          </a:prstGeom>
        </p:spPr>
        <p:txBody>
          <a:bodyPr vert="horz"/>
          <a:lstStyle>
            <a:lvl1pPr algn="r">
              <a:defRPr sz="3000" cap="small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cap="none" dirty="0"/>
              <a:t>PRESENTATION TITLE</a:t>
            </a:r>
            <a:endParaRPr lang="en-US" dirty="0"/>
          </a:p>
        </p:txBody>
      </p:sp>
      <p:pic>
        <p:nvPicPr>
          <p:cNvPr id="13" name="Picture 12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2383559"/>
            <a:ext cx="12192000" cy="51155"/>
          </a:xfrm>
          <a:prstGeom prst="rect">
            <a:avLst/>
          </a:prstGeom>
        </p:spPr>
      </p:pic>
      <p:pic>
        <p:nvPicPr>
          <p:cNvPr id="14" name="Picture 13" descr="BMRN_HeaderImage_AboutU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8668"/>
            <a:ext cx="12192000" cy="1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 bwMode="gray">
          <a:xfrm>
            <a:off x="783168" y="1104901"/>
            <a:ext cx="5262033" cy="664633"/>
          </a:xfrm>
          <a:prstGeom prst="rect">
            <a:avLst/>
          </a:prstGeom>
        </p:spPr>
        <p:txBody>
          <a:bodyPr vert="horz"/>
          <a:lstStyle>
            <a:lvl1pPr algn="l">
              <a:defRPr sz="3500" cap="small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456087" y="1119321"/>
            <a:ext cx="3431116" cy="360097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800" baseline="0">
                <a:solidFill>
                  <a:srgbClr val="64646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Type Subject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456087" y="1479417"/>
            <a:ext cx="3431116" cy="632162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800" baseline="0">
                <a:solidFill>
                  <a:srgbClr val="A0A0A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Presenter’s Name &amp; Title</a:t>
            </a:r>
          </a:p>
        </p:txBody>
      </p:sp>
    </p:spTree>
    <p:extLst>
      <p:ext uri="{BB962C8B-B14F-4D97-AF65-F5344CB8AC3E}">
        <p14:creationId xmlns:p14="http://schemas.microsoft.com/office/powerpoint/2010/main" val="342453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 userDrawn="1">
            <p:ph type="title"/>
          </p:nvPr>
        </p:nvSpPr>
        <p:spPr bwMode="gray">
          <a:xfrm>
            <a:off x="785285" y="1112839"/>
            <a:ext cx="9408583" cy="526881"/>
          </a:xfrm>
          <a:prstGeom prst="rect">
            <a:avLst/>
          </a:prstGeom>
        </p:spPr>
        <p:txBody>
          <a:bodyPr vert="horz"/>
          <a:lstStyle>
            <a:lvl1pPr algn="l">
              <a:defRPr sz="2500" b="1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 userDrawn="1">
            <p:ph sz="quarter" idx="15"/>
          </p:nvPr>
        </p:nvSpPr>
        <p:spPr bwMode="gray">
          <a:xfrm>
            <a:off x="785285" y="1798454"/>
            <a:ext cx="10612967" cy="4481696"/>
          </a:xfrm>
          <a:prstGeom prst="rect">
            <a:avLst/>
          </a:prstGeom>
        </p:spPr>
        <p:txBody>
          <a:bodyPr vert="horz"/>
          <a:lstStyle>
            <a:lvl1pPr>
              <a:lnSpc>
                <a:spcPts val="1680"/>
              </a:lnSpc>
              <a:spcBef>
                <a:spcPts val="400"/>
              </a:spcBef>
              <a:spcAft>
                <a:spcPts val="400"/>
              </a:spcAft>
              <a:buClr>
                <a:srgbClr val="353D98"/>
              </a:buClr>
              <a:defRPr sz="18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509C"/>
              </a:buClr>
              <a:buFont typeface="Arial"/>
              <a:buChar char="•"/>
              <a:defRPr sz="1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9218E"/>
              </a:buClr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EE304E"/>
              </a:buClr>
              <a:buFont typeface="Arial"/>
              <a:buChar char="•"/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F26631"/>
              </a:buClr>
              <a:buFont typeface="Arial"/>
              <a:buChar char="•"/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1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 bwMode="gray">
          <a:xfrm>
            <a:off x="8635997" y="1795825"/>
            <a:ext cx="2782720" cy="4474911"/>
            <a:chOff x="6464298" y="1802174"/>
            <a:chExt cx="2087040" cy="4474911"/>
          </a:xfrm>
        </p:grpSpPr>
        <p:grpSp>
          <p:nvGrpSpPr>
            <p:cNvPr id="20" name="Group 19"/>
            <p:cNvGrpSpPr/>
            <p:nvPr userDrawn="1"/>
          </p:nvGrpSpPr>
          <p:grpSpPr bwMode="gray">
            <a:xfrm>
              <a:off x="6464298" y="1802174"/>
              <a:ext cx="2087040" cy="4468561"/>
              <a:chOff x="6464298" y="1802174"/>
              <a:chExt cx="2087040" cy="4468561"/>
            </a:xfrm>
          </p:grpSpPr>
          <p:sp>
            <p:nvSpPr>
              <p:cNvPr id="12" name="Rectangle 11"/>
              <p:cNvSpPr/>
              <p:nvPr/>
            </p:nvSpPr>
            <p:spPr bwMode="gray">
              <a:xfrm>
                <a:off x="6464298" y="1817504"/>
                <a:ext cx="2087040" cy="44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pic>
            <p:nvPicPr>
              <p:cNvPr id="17" name="Picture 16" descr="BioMarin Spectrum Art_RGB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6464298" y="1802174"/>
                <a:ext cx="2087040" cy="60779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/>
            <p:cNvCxnSpPr/>
            <p:nvPr userDrawn="1"/>
          </p:nvCxnSpPr>
          <p:spPr bwMode="gray">
            <a:xfrm>
              <a:off x="6464298" y="6275497"/>
              <a:ext cx="2087040" cy="1588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36"/>
          <p:cNvSpPr>
            <a:spLocks noGrp="1"/>
          </p:cNvSpPr>
          <p:nvPr userDrawn="1">
            <p:ph type="title"/>
          </p:nvPr>
        </p:nvSpPr>
        <p:spPr bwMode="gray">
          <a:xfrm>
            <a:off x="785285" y="1112839"/>
            <a:ext cx="9408583" cy="526881"/>
          </a:xfrm>
          <a:prstGeom prst="rect">
            <a:avLst/>
          </a:prstGeom>
        </p:spPr>
        <p:txBody>
          <a:bodyPr vert="horz"/>
          <a:lstStyle>
            <a:lvl1pPr algn="l">
              <a:defRPr sz="2500" b="1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 userDrawn="1">
            <p:ph sz="quarter" idx="15"/>
          </p:nvPr>
        </p:nvSpPr>
        <p:spPr bwMode="gray">
          <a:xfrm>
            <a:off x="785285" y="1798454"/>
            <a:ext cx="7497233" cy="4481696"/>
          </a:xfrm>
          <a:prstGeom prst="rect">
            <a:avLst/>
          </a:prstGeom>
        </p:spPr>
        <p:txBody>
          <a:bodyPr vert="horz"/>
          <a:lstStyle>
            <a:lvl1pPr>
              <a:lnSpc>
                <a:spcPts val="1680"/>
              </a:lnSpc>
              <a:spcBef>
                <a:spcPts val="400"/>
              </a:spcBef>
              <a:spcAft>
                <a:spcPts val="400"/>
              </a:spcAft>
              <a:buClr>
                <a:srgbClr val="353D98"/>
              </a:buClr>
              <a:defRPr sz="18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509C"/>
              </a:buClr>
              <a:buFont typeface="Arial"/>
              <a:buChar char="•"/>
              <a:defRPr sz="1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9218E"/>
              </a:buClr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EE304E"/>
              </a:buClr>
              <a:buFont typeface="Arial"/>
              <a:buChar char="•"/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F26631"/>
              </a:buClr>
              <a:buFont typeface="Arial"/>
              <a:buChar char="•"/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 userDrawn="1">
            <p:ph sz="quarter" idx="16" hasCustomPrompt="1"/>
          </p:nvPr>
        </p:nvSpPr>
        <p:spPr bwMode="gray">
          <a:xfrm>
            <a:off x="8846967" y="1955800"/>
            <a:ext cx="2429933" cy="4173538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+mj-lt"/>
              <a:buAutoNum type="arabicPeriod"/>
              <a:defRPr sz="1100" baseline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Footnote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23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6"/>
          <p:cNvSpPr>
            <a:spLocks noGrp="1"/>
          </p:cNvSpPr>
          <p:nvPr>
            <p:ph type="title"/>
          </p:nvPr>
        </p:nvSpPr>
        <p:spPr bwMode="gray">
          <a:xfrm>
            <a:off x="776817" y="1112838"/>
            <a:ext cx="8296627" cy="614362"/>
          </a:xfrm>
          <a:prstGeom prst="rect">
            <a:avLst/>
          </a:prstGeom>
        </p:spPr>
        <p:txBody>
          <a:bodyPr vert="horz"/>
          <a:lstStyle>
            <a:lvl1pPr algn="l">
              <a:defRPr sz="2500" b="1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 userDrawn="1">
            <p:ph sz="quarter" idx="15"/>
          </p:nvPr>
        </p:nvSpPr>
        <p:spPr bwMode="gray">
          <a:xfrm>
            <a:off x="4606698" y="1799302"/>
            <a:ext cx="6806369" cy="448084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53D98"/>
              </a:buClr>
              <a:defRPr sz="18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509C"/>
              </a:buClr>
              <a:buFont typeface="Arial"/>
              <a:buChar char="•"/>
              <a:defRPr sz="1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A9218E"/>
              </a:buClr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EE304E"/>
              </a:buClr>
              <a:buFont typeface="Arial"/>
              <a:buChar char="•"/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26631"/>
              </a:buClr>
              <a:buFont typeface="Arial"/>
              <a:buChar char="•"/>
              <a:defRPr sz="12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 bwMode="gray">
          <a:xfrm>
            <a:off x="776816" y="1792216"/>
            <a:ext cx="3476403" cy="4487935"/>
            <a:chOff x="608012" y="1823965"/>
            <a:chExt cx="2607302" cy="4487935"/>
          </a:xfrm>
        </p:grpSpPr>
        <p:grpSp>
          <p:nvGrpSpPr>
            <p:cNvPr id="17" name="Group 16"/>
            <p:cNvGrpSpPr/>
            <p:nvPr userDrawn="1"/>
          </p:nvGrpSpPr>
          <p:grpSpPr bwMode="gray">
            <a:xfrm>
              <a:off x="608012" y="1823965"/>
              <a:ext cx="2607302" cy="4487935"/>
              <a:chOff x="608012" y="1823965"/>
              <a:chExt cx="2607302" cy="4487935"/>
            </a:xfrm>
          </p:grpSpPr>
          <p:sp>
            <p:nvSpPr>
              <p:cNvPr id="12" name="Rectangle 11"/>
              <p:cNvSpPr/>
              <p:nvPr/>
            </p:nvSpPr>
            <p:spPr bwMode="gray">
              <a:xfrm>
                <a:off x="614744" y="1869867"/>
                <a:ext cx="2600570" cy="44420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pic>
            <p:nvPicPr>
              <p:cNvPr id="16" name="Picture 15" descr="BioMarin Spectrum Art_RGB.pn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 bwMode="gray">
              <a:xfrm>
                <a:off x="608012" y="1823965"/>
                <a:ext cx="2607301" cy="60780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/>
            <p:cNvCxnSpPr/>
            <p:nvPr userDrawn="1"/>
          </p:nvCxnSpPr>
          <p:spPr bwMode="gray">
            <a:xfrm>
              <a:off x="608013" y="6307247"/>
              <a:ext cx="2607301" cy="1588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51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 userDrawn="1"/>
        </p:nvGrpSpPr>
        <p:grpSpPr bwMode="gray">
          <a:xfrm>
            <a:off x="774700" y="1798045"/>
            <a:ext cx="10642600" cy="4482105"/>
            <a:chOff x="603807" y="1798045"/>
            <a:chExt cx="7959168" cy="4482105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603807" y="2155799"/>
              <a:ext cx="7959168" cy="4124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40" name="Straight Connector 39"/>
            <p:cNvCxnSpPr/>
            <p:nvPr userDrawn="1"/>
          </p:nvCxnSpPr>
          <p:spPr bwMode="gray">
            <a:xfrm flipV="1">
              <a:off x="607043" y="6280149"/>
              <a:ext cx="7954304" cy="1"/>
            </a:xfrm>
            <a:prstGeom prst="line">
              <a:avLst/>
            </a:prstGeom>
            <a:ln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 userDrawn="1"/>
          </p:nvSpPr>
          <p:spPr bwMode="gray">
            <a:xfrm>
              <a:off x="607043" y="1798045"/>
              <a:ext cx="7954304" cy="36508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26631"/>
                </a:solidFill>
              </a:endParaRPr>
            </a:p>
          </p:txBody>
        </p:sp>
      </p:grpSp>
      <p:pic>
        <p:nvPicPr>
          <p:cNvPr id="51" name="Picture 50" descr="BioMarin Spectrum A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74700" y="2152226"/>
            <a:ext cx="10642600" cy="45791"/>
          </a:xfrm>
          <a:prstGeom prst="rect">
            <a:avLst/>
          </a:prstGeom>
        </p:spPr>
      </p:pic>
      <p:sp>
        <p:nvSpPr>
          <p:cNvPr id="10" name="Title 3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85285" y="1112838"/>
            <a:ext cx="7497935" cy="614362"/>
          </a:xfrm>
          <a:prstGeom prst="rect">
            <a:avLst/>
          </a:prstGeom>
        </p:spPr>
        <p:txBody>
          <a:bodyPr vert="horz"/>
          <a:lstStyle>
            <a:lvl1pPr algn="l">
              <a:defRPr sz="2500" b="1">
                <a:solidFill>
                  <a:srgbClr val="393996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BioMarin’s</a:t>
            </a:r>
            <a:r>
              <a:rPr lang="en-US" dirty="0"/>
              <a:t> Product Pipeline</a:t>
            </a:r>
          </a:p>
        </p:txBody>
      </p:sp>
      <p:cxnSp>
        <p:nvCxnSpPr>
          <p:cNvPr id="85" name="Straight Connector 84"/>
          <p:cNvCxnSpPr/>
          <p:nvPr userDrawn="1"/>
        </p:nvCxnSpPr>
        <p:spPr bwMode="gray">
          <a:xfrm rot="5400000">
            <a:off x="315146" y="4037884"/>
            <a:ext cx="4482209" cy="710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 userDrawn="1"/>
        </p:nvCxnSpPr>
        <p:spPr bwMode="gray">
          <a:xfrm rot="5400000">
            <a:off x="2098818" y="4037884"/>
            <a:ext cx="4482209" cy="710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 bwMode="gray">
          <a:xfrm rot="5400000">
            <a:off x="3859129" y="4037884"/>
            <a:ext cx="4482209" cy="710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 bwMode="gray">
          <a:xfrm rot="5400000">
            <a:off x="5620196" y="4037884"/>
            <a:ext cx="4482209" cy="710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 userDrawn="1"/>
        </p:nvCxnSpPr>
        <p:spPr bwMode="gray">
          <a:xfrm rot="5400000">
            <a:off x="7394646" y="4037884"/>
            <a:ext cx="4482209" cy="7100"/>
          </a:xfrm>
          <a:prstGeom prst="line">
            <a:avLst/>
          </a:prstGeom>
          <a:ln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3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arin Spectrum Art_RGB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 bwMode="gray">
          <a:xfrm>
            <a:off x="0" y="-36947"/>
            <a:ext cx="12192000" cy="554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B55C85-2449-40A2-AC91-B56CCD13AD71}"/>
              </a:ext>
            </a:extLst>
          </p:cNvPr>
          <p:cNvSpPr txBox="1"/>
          <p:nvPr userDrawn="1"/>
        </p:nvSpPr>
        <p:spPr>
          <a:xfrm>
            <a:off x="9203359" y="6595370"/>
            <a:ext cx="2568331" cy="18466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&amp; Ready | Medicaid Access |  </a:t>
            </a:r>
            <a:fld id="{845F4128-774C-4A61-BC81-DBB69E277D7F}" type="datetime4">
              <a:rPr lang="en-US" sz="60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6, 2023</a:t>
            </a:fld>
            <a:r>
              <a: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fld id="{B45A07BC-3530-624E-B002-A4DDBDB162C7}" type="slidenum">
              <a:rPr kumimoji="0" lang="en-US" sz="600" b="1" i="0" u="none" strike="noStrike" kern="1200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457200" marR="0" lvl="1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t>‹#›</a:t>
            </a:fld>
            <a:endParaRPr kumimoji="0" lang="en-US" sz="600" i="0" u="none" strike="noStrike" kern="1200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68" userDrawn="1">
          <p15:clr>
            <a:srgbClr val="F26B43"/>
          </p15:clr>
        </p15:guide>
        <p15:guide id="3" orient="horz" pos="552" userDrawn="1">
          <p15:clr>
            <a:srgbClr val="F26B43"/>
          </p15:clr>
        </p15:guide>
        <p15:guide id="4" pos="576" userDrawn="1">
          <p15:clr>
            <a:srgbClr val="F26B43"/>
          </p15:clr>
        </p15:guide>
        <p15:guide id="5" pos="7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IjJQL0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1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s://www.rareandready.org/take-action/" TargetMode="External"/><Relationship Id="rId7" Type="http://schemas.openxmlformats.org/officeDocument/2006/relationships/image" Target="../media/image9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outhwestca.net/legislative-issu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hyperlink" Target="https://www.rareandready.org/take-actio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4" Type="http://schemas.openxmlformats.org/officeDocument/2006/relationships/image" Target="../media/image1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jpeg"/><Relationship Id="rId21" Type="http://schemas.openxmlformats.org/officeDocument/2006/relationships/image" Target="../media/image28.jpeg"/><Relationship Id="rId34" Type="http://schemas.openxmlformats.org/officeDocument/2006/relationships/image" Target="../media/image41.png"/><Relationship Id="rId42" Type="http://schemas.openxmlformats.org/officeDocument/2006/relationships/image" Target="../media/image49.jpeg"/><Relationship Id="rId47" Type="http://schemas.openxmlformats.org/officeDocument/2006/relationships/image" Target="../media/image5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jpeg"/><Relationship Id="rId44" Type="http://schemas.openxmlformats.org/officeDocument/2006/relationships/image" Target="../media/image51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tif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0" Type="http://schemas.openxmlformats.org/officeDocument/2006/relationships/image" Target="../media/image27.jpeg"/><Relationship Id="rId41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BDCBDA-F84B-4C03-A35D-9C145FC00947}"/>
              </a:ext>
            </a:extLst>
          </p:cNvPr>
          <p:cNvSpPr txBox="1">
            <a:spLocks/>
          </p:cNvSpPr>
          <p:nvPr/>
        </p:nvSpPr>
        <p:spPr>
          <a:xfrm>
            <a:off x="1" y="1498193"/>
            <a:ext cx="12191999" cy="117185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  <a:b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BOOTCAMP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15362B-81C6-4683-96B9-9EDD5BA41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600" y="3548010"/>
            <a:ext cx="6556660" cy="1658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DE964-51C3-4A90-D528-91716D611C38}"/>
              </a:ext>
            </a:extLst>
          </p:cNvPr>
          <p:cNvSpPr txBox="1"/>
          <p:nvPr/>
        </p:nvSpPr>
        <p:spPr>
          <a:xfrm>
            <a:off x="1898515" y="2870309"/>
            <a:ext cx="839497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400" b="1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7BADD-AAA5-4DEA-992D-B5DF33ECF9D7}"/>
              </a:ext>
            </a:extLst>
          </p:cNvPr>
          <p:cNvSpPr txBox="1"/>
          <p:nvPr/>
        </p:nvSpPr>
        <p:spPr>
          <a:xfrm>
            <a:off x="89815" y="6505868"/>
            <a:ext cx="2178802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MMRC-NOP-00160</a:t>
            </a:r>
            <a:r>
              <a:rPr lang="en-US" sz="1000" b="0" dirty="0">
                <a:latin typeface="Arial"/>
                <a:cs typeface="Arial"/>
              </a:rPr>
              <a:t> / </a:t>
            </a:r>
            <a:r>
              <a:rPr kumimoji="0" lang="en-US" sz="1000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January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0E928-1453-48CF-8043-90513CAA8983}"/>
              </a:ext>
            </a:extLst>
          </p:cNvPr>
          <p:cNvSpPr txBox="1"/>
          <p:nvPr/>
        </p:nvSpPr>
        <p:spPr>
          <a:xfrm>
            <a:off x="708660" y="5714675"/>
            <a:ext cx="11178540" cy="5293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4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Sponsored by BioMarin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i="0" dirty="0">
                <a:solidFill>
                  <a:srgbClr val="6464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material was presented on 02/07/23; its continued accuracy, reliability, correctness, or completeness cannot not be assured after that date.</a:t>
            </a:r>
            <a:endParaRPr kumimoji="0" lang="en-US" sz="12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CD7F-941B-4027-9C93-C26C1E2B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14" y="685012"/>
            <a:ext cx="9408583" cy="52688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Hurdles Impede Access to Treatments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42CF56-18AB-4115-921D-D5974706035D}"/>
              </a:ext>
            </a:extLst>
          </p:cNvPr>
          <p:cNvSpPr/>
          <p:nvPr/>
        </p:nvSpPr>
        <p:spPr>
          <a:xfrm>
            <a:off x="744298" y="1457322"/>
            <a:ext cx="10703401" cy="9239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“operational hurdles” pose a threat to rare disease therapy access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FEEC45-AA69-4250-A34A-4FF7865E3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18492"/>
              </p:ext>
            </p:extLst>
          </p:nvPr>
        </p:nvGraphicFramePr>
        <p:xfrm>
          <a:off x="1096803" y="1919285"/>
          <a:ext cx="99983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31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CD7F-941B-4027-9C93-C26C1E2B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14" y="685012"/>
            <a:ext cx="9408583" cy="526881"/>
          </a:xfrm>
        </p:spPr>
        <p:txBody>
          <a:bodyPr/>
          <a:lstStyle/>
          <a:p>
            <a:r>
              <a:rPr lang="en-US" dirty="0"/>
              <a:t>“Time to Treat” Legislative Concept &amp; Principles</a:t>
            </a:r>
            <a:endParaRPr lang="en-US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C27BCA-B999-4717-B0DF-B53667770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53978"/>
              </p:ext>
            </p:extLst>
          </p:nvPr>
        </p:nvGraphicFramePr>
        <p:xfrm>
          <a:off x="-1253445" y="1304359"/>
          <a:ext cx="10284429" cy="540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91AB19F6-A2CD-4DBA-B8DB-92430A8A3BD1}"/>
              </a:ext>
            </a:extLst>
          </p:cNvPr>
          <p:cNvSpPr/>
          <p:nvPr/>
        </p:nvSpPr>
        <p:spPr>
          <a:xfrm>
            <a:off x="7911101" y="1654141"/>
            <a:ext cx="1119883" cy="43151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03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D03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827D29-8FC4-4868-ACEC-92E1880ED15B}"/>
              </a:ext>
            </a:extLst>
          </p:cNvPr>
          <p:cNvSpPr/>
          <p:nvPr/>
        </p:nvSpPr>
        <p:spPr>
          <a:xfrm>
            <a:off x="9246741" y="1304359"/>
            <a:ext cx="2784297" cy="1079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E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Prevents lengthy delays to development of coverage policies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A344136-122E-43E6-B8E5-3785833D850D}"/>
              </a:ext>
            </a:extLst>
          </p:cNvPr>
          <p:cNvSpPr/>
          <p:nvPr/>
        </p:nvSpPr>
        <p:spPr>
          <a:xfrm>
            <a:off x="7911097" y="3037941"/>
            <a:ext cx="1119883" cy="43151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03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D03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D7AEFA-5321-4D27-934C-20C311E4E797}"/>
              </a:ext>
            </a:extLst>
          </p:cNvPr>
          <p:cNvSpPr/>
          <p:nvPr/>
        </p:nvSpPr>
        <p:spPr>
          <a:xfrm>
            <a:off x="7911096" y="4421741"/>
            <a:ext cx="1119883" cy="43151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03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F8D486-E98F-4FF4-BF17-56D4C8B37D96}"/>
              </a:ext>
            </a:extLst>
          </p:cNvPr>
          <p:cNvSpPr/>
          <p:nvPr/>
        </p:nvSpPr>
        <p:spPr>
          <a:xfrm>
            <a:off x="7911101" y="5802972"/>
            <a:ext cx="1119883" cy="4315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03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92FB72-285D-4F31-BE6D-8B0522B29EDA}"/>
              </a:ext>
            </a:extLst>
          </p:cNvPr>
          <p:cNvSpPr/>
          <p:nvPr/>
        </p:nvSpPr>
        <p:spPr>
          <a:xfrm>
            <a:off x="9246741" y="2592125"/>
            <a:ext cx="2759730" cy="12011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9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Prevents Medicaid/</a:t>
            </a:r>
            <a:r>
              <a:rPr lang="en-US" sz="1600" dirty="0">
                <a:solidFill>
                  <a:srgbClr val="005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care organizations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9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from developing coverage policy based on trial inclusion/exclusion criteria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7865C-0CD7-41DB-85D6-7DB3EE3C511E}"/>
              </a:ext>
            </a:extLst>
          </p:cNvPr>
          <p:cNvSpPr/>
          <p:nvPr/>
        </p:nvSpPr>
        <p:spPr>
          <a:xfrm>
            <a:off x="9246738" y="4013056"/>
            <a:ext cx="2759730" cy="12959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3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Helps mitigate some of the onerous utilization </a:t>
            </a:r>
            <a:r>
              <a:rPr lang="en-US" sz="1600" dirty="0">
                <a:solidFill>
                  <a:srgbClr val="EE3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E3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implemented by plans and Medicaid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C2A70-2263-42C3-818A-1436BCE402FF}"/>
              </a:ext>
            </a:extLst>
          </p:cNvPr>
          <p:cNvSpPr/>
          <p:nvPr/>
        </p:nvSpPr>
        <p:spPr>
          <a:xfrm>
            <a:off x="9246738" y="5533477"/>
            <a:ext cx="2784297" cy="10792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921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Limits scope of legislation to increase likelihood of passage</a:t>
            </a:r>
          </a:p>
        </p:txBody>
      </p:sp>
    </p:spTree>
    <p:extLst>
      <p:ext uri="{BB962C8B-B14F-4D97-AF65-F5344CB8AC3E}">
        <p14:creationId xmlns:p14="http://schemas.microsoft.com/office/powerpoint/2010/main" val="151266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E6490-9E3F-A05D-6A1D-781F904AE640}"/>
              </a:ext>
            </a:extLst>
          </p:cNvPr>
          <p:cNvSpPr txBox="1"/>
          <p:nvPr/>
        </p:nvSpPr>
        <p:spPr>
          <a:xfrm>
            <a:off x="879231" y="1670538"/>
            <a:ext cx="10445261" cy="54414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the enough information to talk with state policymakers about Medicaid access challenges faced by people with rare disorders?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Somewhat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40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0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DD83D655-962D-0A69-207A-72CEAB059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01806"/>
            <a:ext cx="12192000" cy="55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44F6E-623E-4EC4-BA98-2767CB3BE1E4}"/>
              </a:ext>
            </a:extLst>
          </p:cNvPr>
          <p:cNvSpPr txBox="1"/>
          <p:nvPr/>
        </p:nvSpPr>
        <p:spPr>
          <a:xfrm>
            <a:off x="1168951" y="3940098"/>
            <a:ext cx="915528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9600" b="1" i="0" u="none" strike="noStrike" kern="1200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8459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5C6B5-C5E9-4962-915C-5DBC7A94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9" y="1104901"/>
            <a:ext cx="5009997" cy="1437721"/>
          </a:xfrm>
        </p:spPr>
        <p:txBody>
          <a:bodyPr/>
          <a:lstStyle/>
          <a:p>
            <a:r>
              <a:rPr lang="en-US" b="1" dirty="0"/>
              <a:t>INTERSTATE TELEHEALTH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4F531-1E59-4570-A7FA-F3BDFBBFB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Jennifer Hitchon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17236-D46F-463F-9038-E25C30B1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3029" y="1479417"/>
            <a:ext cx="3984174" cy="632162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Director, Government Affairs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BioMarin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4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EBE6-6E40-41F5-AB65-16374FCA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491" y="879781"/>
            <a:ext cx="3884350" cy="526881"/>
          </a:xfrm>
        </p:spPr>
        <p:txBody>
          <a:bodyPr/>
          <a:lstStyle/>
          <a:p>
            <a:r>
              <a:rPr lang="en-US" dirty="0"/>
              <a:t>Telehealth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3DFD-C560-4763-9A32-34A8C364FE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9410" y="1496523"/>
            <a:ext cx="5768274" cy="4481696"/>
          </a:xfrm>
        </p:spPr>
        <p:txBody>
          <a:bodyPr/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Responding to the public health emergency, all 50 states and DC waived – to varying extents – state licensure </a:t>
            </a:r>
            <a:br>
              <a:rPr lang="en-US" sz="1600" dirty="0"/>
            </a:br>
            <a:r>
              <a:rPr lang="en-US" sz="1600" dirty="0"/>
              <a:t>laws in order to facilitate telehealth across state lines.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Now 40 states and DC (and counting) have now ended their emergency declarations, and many of the telehealth and licensure flexibilities are expiring with them.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No uniformity: </a:t>
            </a:r>
            <a:r>
              <a:rPr lang="en-US" sz="1600" dirty="0"/>
              <a:t>The coverage and reimbursement rules around telehealth visits vary by state and by payer (Medicaid, commercial insurance, employer health plans).  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No clarity: </a:t>
            </a:r>
            <a:r>
              <a:rPr lang="en-US" sz="1600" dirty="0"/>
              <a:t>Many telehealth policies are not written down and not publicly available. Some are only made on an ad hoc, case-by-case basis, so it is difficult for patients and physicians to know in advance what care will be covered.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64FF7C-C3D7-7DB8-BF0F-47C16F70B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67" t="14469"/>
          <a:stretch/>
        </p:blipFill>
        <p:spPr>
          <a:xfrm>
            <a:off x="829890" y="1036320"/>
            <a:ext cx="4439920" cy="481373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A17B881-1C47-8539-0389-608D0B78C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026" b="46709"/>
          <a:stretch/>
        </p:blipFill>
        <p:spPr>
          <a:xfrm>
            <a:off x="1553790" y="2580639"/>
            <a:ext cx="3186883" cy="18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17BE2-1FD7-EEEE-5C41-F2F78A2D7B34}"/>
              </a:ext>
            </a:extLst>
          </p:cNvPr>
          <p:cNvSpPr/>
          <p:nvPr/>
        </p:nvSpPr>
        <p:spPr>
          <a:xfrm>
            <a:off x="7203440" y="1219199"/>
            <a:ext cx="4074160" cy="439928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0EBE6-6E40-41F5-AB65-16374FCA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4" y="870899"/>
            <a:ext cx="9408583" cy="526881"/>
          </a:xfrm>
        </p:spPr>
        <p:txBody>
          <a:bodyPr/>
          <a:lstStyle/>
          <a:p>
            <a:r>
              <a:rPr lang="en-US" dirty="0"/>
              <a:t>Why Interstate Telehealth is Uniquely </a:t>
            </a:r>
            <a:br>
              <a:rPr lang="en-US" dirty="0"/>
            </a:br>
            <a:r>
              <a:rPr lang="en-US" dirty="0"/>
              <a:t>Important for Rare Disease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3DFD-C560-4763-9A32-34A8C364FE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071" y="1782970"/>
            <a:ext cx="6209929" cy="3466158"/>
          </a:xfrm>
        </p:spPr>
        <p:txBody>
          <a:bodyPr/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With a limited number of medical experts in their rare conditions, access to telehealth across state lines can be </a:t>
            </a:r>
            <a:r>
              <a:rPr lang="en-US" b="1" i="1" dirty="0"/>
              <a:t>critical</a:t>
            </a:r>
            <a:r>
              <a:rPr lang="en-US" dirty="0"/>
              <a:t> for good disease management for patients with rare conditions.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This is especially true as travel for rare disease patients and their caregivers can be uniquely complex.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addition to patient need, in-state physicians are asking for virtual consults with out of state rare disease physician colleagues to be covered.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We recognize that telehealth has its limitations.  Virtual care should not replace necessary in-person visits.  </a:t>
            </a:r>
            <a:br>
              <a:rPr lang="en-US" dirty="0"/>
            </a:br>
            <a:r>
              <a:rPr lang="en-US" dirty="0"/>
              <a:t>That is not good health care, and not good policy.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213F4E4-5D2C-0ACD-4E10-C5A42F5EBFB5}"/>
              </a:ext>
            </a:extLst>
          </p:cNvPr>
          <p:cNvSpPr/>
          <p:nvPr/>
        </p:nvSpPr>
        <p:spPr>
          <a:xfrm rot="18900000">
            <a:off x="7120511" y="1270962"/>
            <a:ext cx="4846520" cy="332389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A78A0-FC58-15E4-E00F-C6E005CB0632}"/>
              </a:ext>
            </a:extLst>
          </p:cNvPr>
          <p:cNvSpPr txBox="1"/>
          <p:nvPr/>
        </p:nvSpPr>
        <p:spPr>
          <a:xfrm>
            <a:off x="7605535" y="1962603"/>
            <a:ext cx="3522084" cy="319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need for clear, defined pathways to patient access and payer reimbursement</a:t>
            </a:r>
          </a:p>
          <a:p>
            <a:pPr marL="0" marR="0" indent="0" defTabSz="4572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320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98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E6490-9E3F-A05D-6A1D-781F904AE640}"/>
              </a:ext>
            </a:extLst>
          </p:cNvPr>
          <p:cNvSpPr txBox="1"/>
          <p:nvPr/>
        </p:nvSpPr>
        <p:spPr>
          <a:xfrm>
            <a:off x="879231" y="1670538"/>
            <a:ext cx="10445261" cy="47828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you or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loved one experienced challenges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access to out-of-state telehealth visits?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Somewhat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40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5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CD7F-941B-4027-9C93-C26C1E2B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19" y="1161422"/>
            <a:ext cx="9518335" cy="52688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Hurdles to State-by-State Licensure Exceptions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FEEC45-AA69-4250-A34A-4FF7865E3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847564"/>
              </p:ext>
            </p:extLst>
          </p:nvPr>
        </p:nvGraphicFramePr>
        <p:xfrm>
          <a:off x="1530481" y="2188724"/>
          <a:ext cx="9977342" cy="405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66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7B7-F9BF-4ABE-A5C1-C76310E5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Pathways for Access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6CEF2-6A1C-4C81-9CD6-09D57F21FE94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785813" y="1798638"/>
          <a:ext cx="10612437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36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C1B3-B3D9-4CC6-B521-3BF661F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41CB-AC0C-4D72-9C1D-BAAC006BAB6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Rare &amp; Ready: A Genetic Condition Coalition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Medicaid Access to Treatments for Rare Conditions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Improving Access to Telehealth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 to Get Involved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41141C-A3CD-4B83-9BB0-F9C9D72FA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24" y="4679092"/>
            <a:ext cx="4897555" cy="12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DD83D655-962D-0A69-207A-72CEAB059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01806"/>
            <a:ext cx="12192000" cy="55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44F6E-623E-4EC4-BA98-2767CB3BE1E4}"/>
              </a:ext>
            </a:extLst>
          </p:cNvPr>
          <p:cNvSpPr txBox="1"/>
          <p:nvPr/>
        </p:nvSpPr>
        <p:spPr>
          <a:xfrm>
            <a:off x="1168951" y="3940098"/>
            <a:ext cx="915528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9600" b="1" i="0" u="none" strike="noStrike" kern="1200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6643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5C6B5-C5E9-4962-915C-5DBC7A94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ADVOCACY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4F531-1E59-4570-A7FA-F3BDFBBFB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Kari Lato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17236-D46F-463F-9038-E25C30B1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6457" y="1479417"/>
            <a:ext cx="4310746" cy="6321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Director, Policy &amp; Advocacy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Rx4good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9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Advocacy Matters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20EF33B-6F0F-4962-9335-09269A7DB54C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785813" y="1798638"/>
          <a:ext cx="10612437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718B9C-2533-4200-BD48-94CD81CA7EAF}"/>
              </a:ext>
            </a:extLst>
          </p:cNvPr>
          <p:cNvSpPr txBox="1"/>
          <p:nvPr/>
        </p:nvSpPr>
        <p:spPr>
          <a:xfrm>
            <a:off x="432911" y="6523990"/>
            <a:ext cx="11318240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kumimoji="0" lang="en-US" sz="7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Good Presentation Is About Data And Story</a:t>
            </a:r>
            <a:r>
              <a:rPr lang="en-US" sz="700" b="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Forbes. 2015. </a:t>
            </a:r>
            <a:r>
              <a:rPr lang="en-US" sz="700" b="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https://bit.ly/3IjJQL0</a:t>
            </a:r>
            <a:r>
              <a:rPr lang="en-US" sz="700" b="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Accessed on 3/12/22. </a:t>
            </a:r>
            <a:endParaRPr lang="en-US" sz="7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9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85" y="947977"/>
            <a:ext cx="9408583" cy="526881"/>
          </a:xfrm>
        </p:spPr>
        <p:txBody>
          <a:bodyPr/>
          <a:lstStyle/>
          <a:p>
            <a:r>
              <a:rPr lang="en-US" dirty="0"/>
              <a:t>Principles for Advocating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88B7-9AE0-40F6-99AA-B5D01032CD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5285" y="1798454"/>
            <a:ext cx="11175067" cy="4481696"/>
          </a:xfrm>
        </p:spPr>
        <p:txBody>
          <a:bodyPr/>
          <a:lstStyle/>
          <a:p>
            <a:pPr marL="0" marR="329565" indent="0">
              <a:lnSpc>
                <a:spcPts val="1939"/>
              </a:lnSpc>
              <a:spcBef>
                <a:spcPts val="345"/>
              </a:spcBef>
              <a:buNone/>
            </a:pPr>
            <a:r>
              <a:rPr lang="en-US" sz="2400" spc="-15" dirty="0">
                <a:latin typeface="Arial"/>
                <a:cs typeface="Arial"/>
              </a:rPr>
              <a:t>Three steps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policy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change:</a:t>
            </a:r>
          </a:p>
          <a:p>
            <a:pPr marL="12700" marR="329565">
              <a:lnSpc>
                <a:spcPts val="1939"/>
              </a:lnSpc>
              <a:spcBef>
                <a:spcPts val="345"/>
              </a:spcBef>
            </a:pPr>
            <a:endParaRPr lang="en-US" sz="2400" dirty="0">
              <a:latin typeface="Arial"/>
              <a:cs typeface="Arial"/>
            </a:endParaRPr>
          </a:p>
          <a:p>
            <a:pPr marL="914400" indent="-457200">
              <a:lnSpc>
                <a:spcPct val="100000"/>
              </a:lnSpc>
              <a:spcBef>
                <a:spcPts val="50"/>
              </a:spcBef>
              <a:buClr>
                <a:srgbClr val="646464"/>
              </a:buClr>
              <a:buFont typeface="+mj-lt"/>
              <a:buAutoNum type="arabicPeriod"/>
            </a:pPr>
            <a:r>
              <a:rPr lang="en-US" sz="2400" spc="-30" dirty="0">
                <a:latin typeface="Arial"/>
                <a:cs typeface="Arial"/>
              </a:rPr>
              <a:t>Create </a:t>
            </a:r>
            <a:r>
              <a:rPr lang="en-US" sz="2400" dirty="0">
                <a:latin typeface="Arial"/>
                <a:cs typeface="Arial"/>
              </a:rPr>
              <a:t>awareness,</a:t>
            </a:r>
            <a:r>
              <a:rPr lang="en-US" sz="2400" spc="-30" dirty="0">
                <a:latin typeface="Arial"/>
                <a:cs typeface="Arial"/>
              </a:rPr>
              <a:t> influence </a:t>
            </a:r>
            <a:r>
              <a:rPr lang="en-US" sz="2400" dirty="0">
                <a:latin typeface="Arial"/>
                <a:cs typeface="Arial"/>
              </a:rPr>
              <a:t>public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perception, and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move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people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action.</a:t>
            </a:r>
          </a:p>
          <a:p>
            <a:pPr marL="914400" indent="-457200">
              <a:lnSpc>
                <a:spcPct val="100000"/>
              </a:lnSpc>
              <a:spcBef>
                <a:spcPts val="50"/>
              </a:spcBef>
              <a:buClr>
                <a:srgbClr val="646464"/>
              </a:buClr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914400" indent="-457200">
              <a:lnSpc>
                <a:spcPct val="100000"/>
              </a:lnSpc>
              <a:spcBef>
                <a:spcPts val="10"/>
              </a:spcBef>
              <a:buClr>
                <a:srgbClr val="646464"/>
              </a:buClr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Educate</a:t>
            </a:r>
            <a:r>
              <a:rPr lang="en-US" sz="2400" spc="-5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 engage</a:t>
            </a:r>
            <a:r>
              <a:rPr lang="en-US" sz="2400" spc="-5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policymakers</a:t>
            </a:r>
            <a:r>
              <a:rPr lang="en-US" sz="2400" spc="-5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other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stakeholders.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  <a:p>
            <a:pPr marL="914400" indent="-457200">
              <a:lnSpc>
                <a:spcPct val="100000"/>
              </a:lnSpc>
              <a:spcBef>
                <a:spcPts val="10"/>
              </a:spcBef>
              <a:buClr>
                <a:srgbClr val="646464"/>
              </a:buClr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Build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a </a:t>
            </a:r>
            <a:r>
              <a:rPr lang="en-US" sz="2400" dirty="0">
                <a:latin typeface="Arial"/>
                <a:cs typeface="Arial"/>
              </a:rPr>
              <a:t>strong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diverse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coalition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amplify</a:t>
            </a:r>
            <a:r>
              <a:rPr lang="en-US" sz="2400" spc="-5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your </a:t>
            </a:r>
            <a:r>
              <a:rPr lang="en-US" sz="2400" dirty="0">
                <a:latin typeface="Arial"/>
                <a:cs typeface="Arial"/>
              </a:rPr>
              <a:t>voice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5" dirty="0">
                <a:latin typeface="Arial"/>
                <a:cs typeface="Arial"/>
              </a:rPr>
              <a:t>impact.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"/>
              </a:spcBef>
              <a:buClr>
                <a:schemeClr val="tx2"/>
              </a:buClr>
              <a:buNone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01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9636-5205-4D46-AF60-3F8729A6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Ways to Advocate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3E8F-F5B1-4BEC-8A6F-91057BBCB4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Join the Rare &amp; Ready Coalition and encourage others to join the coalition. The more voices – the bigger the impact!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Meet with decision-makers to share your rare disease experience. Explain the impact of their policy decisions on your community.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Write an op-ed or letter to the editor.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Use social media to educate and bring awareness to the </a:t>
            </a:r>
            <a:br>
              <a:rPr lang="en-US" sz="2400" dirty="0"/>
            </a:br>
            <a:r>
              <a:rPr lang="en-US" sz="2400" dirty="0"/>
              <a:t>issue – make sure to tag and include relevant hashtags.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Submit comments or feedback on policies and regulations.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rPr>
              <a:t>Attend conferences, trainings, forums, and events.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rPr>
              <a:t>Tap into e-advocacy, sign up for newsletters and e-alerts.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0EA749D-BFE8-4DC3-9E24-68C07C3757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2080" y="4039302"/>
            <a:ext cx="2996184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53B4477B-3F85-BFB2-237F-4F60C906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759" y="1373113"/>
            <a:ext cx="8228150" cy="5484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D8DB2-E555-C8F6-7C53-09C7E8C72B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6453" y="871220"/>
            <a:ext cx="9407525" cy="5270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and Communicating Your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6950-5575-8EDE-4053-7790BD5A379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1370" y="1611950"/>
            <a:ext cx="5159485" cy="4481512"/>
          </a:xfrm>
          <a:prstGeom prst="rect">
            <a:avLst/>
          </a:prstGeom>
        </p:spPr>
        <p:txBody>
          <a:bodyPr/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simple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Focus on the facts and the impact of your disease and the urgency to act.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problem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Offer a solution. Ask for what you need or what can help.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authentic.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Create connections and empathy by being open and honest. Be willing to answer questions.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 ACTION!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00F4C-1DB6-F4A6-56FB-91C952253769}"/>
              </a:ext>
            </a:extLst>
          </p:cNvPr>
          <p:cNvSpPr txBox="1"/>
          <p:nvPr/>
        </p:nvSpPr>
        <p:spPr>
          <a:xfrm>
            <a:off x="7398327" y="2462645"/>
            <a:ext cx="1330037" cy="363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4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32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4614-E806-9F0F-7186-96395B419F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308" y="869006"/>
            <a:ext cx="4506097" cy="59003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Elevator Pitch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206E3-C16D-07C0-97BC-327F65DC05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0037" y="1519237"/>
            <a:ext cx="10485899" cy="5074994"/>
          </a:xfrm>
          <a:prstGeom prst="rect">
            <a:avLst/>
          </a:prstGeom>
        </p:spPr>
        <p:txBody>
          <a:bodyPr/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It Is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brief (think 30-90 seconds) way of introducing your disease, sharing a few key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points, and connecting with your audience.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Why It’s Important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Helps you get your audience’s attention.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Allows you to succinctly and briefly describe your disease journey.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Points to Consider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Avoid using acronyms and too much medical terminology.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Discuss the need. Combine facts with personal stories on why this is important.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 a solution or call to action. </a:t>
            </a:r>
          </a:p>
          <a:p>
            <a:pPr marL="182880" lvl="1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Practice your elevator pitch so you can pivot to different audiences as needed.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53D98"/>
              </a:buCl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1518FD8-AA1A-BDC8-489A-B876A2D7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459" t="10585" b="28454"/>
          <a:stretch/>
        </p:blipFill>
        <p:spPr>
          <a:xfrm>
            <a:off x="8716595" y="697767"/>
            <a:ext cx="3229042" cy="27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E6490-9E3F-A05D-6A1D-781F904AE640}"/>
              </a:ext>
            </a:extLst>
          </p:cNvPr>
          <p:cNvSpPr txBox="1"/>
          <p:nvPr/>
        </p:nvSpPr>
        <p:spPr>
          <a:xfrm>
            <a:off x="879231" y="1670538"/>
            <a:ext cx="10445261" cy="41242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know why it is important to create an “elevator pitch” about policy issues?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Somewhat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40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78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FD504A-22F3-C18C-2623-F6772B73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Legislators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038EB-F130-7733-2256-3E7171D8ACD9}"/>
              </a:ext>
            </a:extLst>
          </p:cNvPr>
          <p:cNvSpPr/>
          <p:nvPr/>
        </p:nvSpPr>
        <p:spPr>
          <a:xfrm>
            <a:off x="0" y="1639720"/>
            <a:ext cx="11596255" cy="4556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2D60F8-1758-BA20-6829-6C63DC0844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32814" y="2254012"/>
            <a:ext cx="9542081" cy="16305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Find state legislators at: </a:t>
            </a:r>
            <a:r>
              <a:rPr lang="en-US" sz="2400" dirty="0">
                <a:hlinkClick r:id="rId3"/>
              </a:rPr>
              <a:t>https://www.rareandready.org/take-action/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Introduce yourself and the Rare &amp; Ready Coalition through </a:t>
            </a:r>
            <a:br>
              <a:rPr lang="en-US" sz="2400" dirty="0"/>
            </a:br>
            <a:r>
              <a:rPr lang="en-US" sz="2400" dirty="0"/>
              <a:t>written communications.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Follow-up with a phone call or personal visit.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Follow and tag your legislator on social media.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A54FFD-A7BC-7BDB-07F6-09EF16E43A97}"/>
              </a:ext>
            </a:extLst>
          </p:cNvPr>
          <p:cNvSpPr/>
          <p:nvPr/>
        </p:nvSpPr>
        <p:spPr>
          <a:xfrm>
            <a:off x="438967" y="1903295"/>
            <a:ext cx="1180860" cy="11808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2C24E3-82FC-13CA-CEA7-B80555587498}"/>
              </a:ext>
            </a:extLst>
          </p:cNvPr>
          <p:cNvSpPr/>
          <p:nvPr/>
        </p:nvSpPr>
        <p:spPr>
          <a:xfrm>
            <a:off x="438967" y="3233798"/>
            <a:ext cx="1180860" cy="11808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B5120C-D718-0E89-55D2-AE5CBCDCE435}"/>
              </a:ext>
            </a:extLst>
          </p:cNvPr>
          <p:cNvSpPr/>
          <p:nvPr/>
        </p:nvSpPr>
        <p:spPr>
          <a:xfrm>
            <a:off x="438967" y="4564301"/>
            <a:ext cx="1180860" cy="11808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Cycle with people with solid fill">
            <a:extLst>
              <a:ext uri="{FF2B5EF4-FFF2-40B4-BE49-F238E27FC236}">
                <a16:creationId xmlns:a16="http://schemas.microsoft.com/office/drawing/2014/main" id="{5365836C-FF7F-81E2-C20B-4BF986D95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4506" y="2100921"/>
            <a:ext cx="769782" cy="769782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A90F6814-D8B3-6BFF-8A24-D433732F6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1954" y="3431424"/>
            <a:ext cx="769782" cy="769782"/>
          </a:xfrm>
          <a:prstGeom prst="rect">
            <a:avLst/>
          </a:prstGeom>
        </p:spPr>
      </p:pic>
      <p:pic>
        <p:nvPicPr>
          <p:cNvPr id="10" name="Graphic 9" descr="Speaker phone with solid fill">
            <a:extLst>
              <a:ext uri="{FF2B5EF4-FFF2-40B4-BE49-F238E27FC236}">
                <a16:creationId xmlns:a16="http://schemas.microsoft.com/office/drawing/2014/main" id="{4E2C7739-6E2A-40CA-13EC-CA2D3AF3FB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4506" y="4728031"/>
            <a:ext cx="769782" cy="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98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D9CA13E-5476-7E24-0E81-6C34540A7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9" r="1330"/>
          <a:stretch/>
        </p:blipFill>
        <p:spPr bwMode="auto">
          <a:xfrm>
            <a:off x="2254827" y="585788"/>
            <a:ext cx="7710055" cy="59420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DF7EE-E46D-D3C0-FBC4-DCACA5B75AFB}"/>
              </a:ext>
            </a:extLst>
          </p:cNvPr>
          <p:cNvSpPr txBox="1"/>
          <p:nvPr/>
        </p:nvSpPr>
        <p:spPr>
          <a:xfrm>
            <a:off x="145473" y="6373911"/>
            <a:ext cx="493568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400" i="0" u="none" strike="noStrike" kern="1200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Image from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https://southwestca.net/legislative-issues</a:t>
            </a:r>
            <a:endParaRPr kumimoji="0" lang="en-US" sz="1400" i="0" u="none" strike="noStrike" kern="1200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3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E6490-9E3F-A05D-6A1D-781F904AE640}"/>
              </a:ext>
            </a:extLst>
          </p:cNvPr>
          <p:cNvSpPr txBox="1"/>
          <p:nvPr/>
        </p:nvSpPr>
        <p:spPr>
          <a:xfrm>
            <a:off x="879231" y="1670538"/>
            <a:ext cx="10445261" cy="34655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you ever communicated with your state or federal legislator?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40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6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C8788E8-1269-AAD8-B9F0-A3AC22283ACD}"/>
              </a:ext>
            </a:extLst>
          </p:cNvPr>
          <p:cNvSpPr/>
          <p:nvPr/>
        </p:nvSpPr>
        <p:spPr>
          <a:xfrm>
            <a:off x="-1" y="1574184"/>
            <a:ext cx="11596255" cy="4556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AB11A-0EF8-8967-5F3E-32471962617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327083" y="1907626"/>
            <a:ext cx="9146324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aware of and follow the committee’s rules for testimony.</a:t>
            </a:r>
            <a:endParaRPr lang="en-US" altLang="en-US" sz="1800" strike="sngStrike" dirty="0">
              <a:highlight>
                <a:srgbClr val="FFFF00"/>
              </a:highligh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it simple, short, and focused. Avoid medical jargon and acronyms.</a:t>
            </a:r>
          </a:p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Clearly present your position: “I support” or “I oppose” followed by bill number and title.</a:t>
            </a:r>
          </a:p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Say why you have taken your position. Share your personal story.</a:t>
            </a:r>
          </a:p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Ask for specific action: “I urge you to vote in favor of…” or “against.” </a:t>
            </a:r>
          </a:p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the committee for the opportunity to speak and offer to answer questions.</a:t>
            </a:r>
          </a:p>
          <a:p>
            <a:pPr marL="457200" indent="-387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Type your testimony and make copies for legislators, </a:t>
            </a:r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include your contact information.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FD504A-22F3-C18C-2623-F6772B73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872686"/>
            <a:ext cx="9408583" cy="526881"/>
          </a:xfrm>
        </p:spPr>
        <p:txBody>
          <a:bodyPr/>
          <a:lstStyle/>
          <a:p>
            <a:r>
              <a:rPr lang="en-US" dirty="0"/>
              <a:t>Providing Testimony on Legislation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C456B0-ABCE-14A5-8403-3A0354E03B85}"/>
              </a:ext>
            </a:extLst>
          </p:cNvPr>
          <p:cNvSpPr/>
          <p:nvPr/>
        </p:nvSpPr>
        <p:spPr>
          <a:xfrm>
            <a:off x="933236" y="1750348"/>
            <a:ext cx="1180860" cy="11808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4D9D74-732A-D5A3-1CCA-6646F7FF59AF}"/>
              </a:ext>
            </a:extLst>
          </p:cNvPr>
          <p:cNvSpPr/>
          <p:nvPr/>
        </p:nvSpPr>
        <p:spPr>
          <a:xfrm>
            <a:off x="933236" y="3080851"/>
            <a:ext cx="1180860" cy="11808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3BE292-5C27-2160-025C-96ED558CBB35}"/>
              </a:ext>
            </a:extLst>
          </p:cNvPr>
          <p:cNvSpPr/>
          <p:nvPr/>
        </p:nvSpPr>
        <p:spPr>
          <a:xfrm>
            <a:off x="933236" y="4411354"/>
            <a:ext cx="1180860" cy="11808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Raised hand with solid fill">
            <a:extLst>
              <a:ext uri="{FF2B5EF4-FFF2-40B4-BE49-F238E27FC236}">
                <a16:creationId xmlns:a16="http://schemas.microsoft.com/office/drawing/2014/main" id="{23895B98-DA65-F35A-7316-83B32C67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75" y="1947974"/>
            <a:ext cx="769782" cy="769782"/>
          </a:xfrm>
          <a:prstGeom prst="rect">
            <a:avLst/>
          </a:prstGeom>
        </p:spPr>
      </p:pic>
      <p:pic>
        <p:nvPicPr>
          <p:cNvPr id="14" name="Graphic 13" descr="Radio microphone with solid fill">
            <a:extLst>
              <a:ext uri="{FF2B5EF4-FFF2-40B4-BE49-F238E27FC236}">
                <a16:creationId xmlns:a16="http://schemas.microsoft.com/office/drawing/2014/main" id="{3CD3B017-C904-49E5-07C2-F8BC3CB70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223" y="3278477"/>
            <a:ext cx="769782" cy="769782"/>
          </a:xfrm>
          <a:prstGeom prst="rect">
            <a:avLst/>
          </a:prstGeom>
        </p:spPr>
      </p:pic>
      <p:pic>
        <p:nvPicPr>
          <p:cNvPr id="16" name="Graphic 15" descr="Chat with solid fill">
            <a:extLst>
              <a:ext uri="{FF2B5EF4-FFF2-40B4-BE49-F238E27FC236}">
                <a16:creationId xmlns:a16="http://schemas.microsoft.com/office/drawing/2014/main" id="{C6D1CE31-E9EF-13A7-5A4C-CB5B70F16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38775" y="4575084"/>
            <a:ext cx="769782" cy="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42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49F1C4-4A92-06BB-ECEB-78A89FB67A6B}"/>
              </a:ext>
            </a:extLst>
          </p:cNvPr>
          <p:cNvSpPr txBox="1">
            <a:spLocks/>
          </p:cNvSpPr>
          <p:nvPr/>
        </p:nvSpPr>
        <p:spPr>
          <a:xfrm>
            <a:off x="4746660" y="2061711"/>
            <a:ext cx="385796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Approximately 750 words.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opportunity for people to promote their advocacy for a specific point of view on controversial issues.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Find the best outlet(s) that will reach your target audience.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Decide on your main point and open with a strong lead to hook your audience.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End with a call to action.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None/>
            </a:pPr>
            <a:endParaRPr lang="en-US" altLang="en-US" sz="1400" dirty="0">
              <a:latin typeface="Myriad Pro" pitchFamily="28" charset="0"/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C48EA-5556-2B51-21BE-8A4E46D9E7F1}"/>
              </a:ext>
            </a:extLst>
          </p:cNvPr>
          <p:cNvSpPr txBox="1">
            <a:spLocks/>
          </p:cNvSpPr>
          <p:nvPr/>
        </p:nvSpPr>
        <p:spPr>
          <a:xfrm>
            <a:off x="566568" y="2061711"/>
            <a:ext cx="418009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 150-300 words.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Grab the reader’s attention! Personal opening statements help establish credibility as someone with firsthand knowledge of the issue.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Stick to the facts.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50000"/>
              <a:buFont typeface="Wingdings" pitchFamily="2" charset="2"/>
              <a:buChar char="ü"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End with a call to action.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1A749-2140-04AB-305C-30541F679921}"/>
              </a:ext>
            </a:extLst>
          </p:cNvPr>
          <p:cNvSpPr txBox="1"/>
          <p:nvPr/>
        </p:nvSpPr>
        <p:spPr>
          <a:xfrm>
            <a:off x="838200" y="1547780"/>
            <a:ext cx="50131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to the Editor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396D0-1AD3-C1D9-0BD4-710689D9D7FC}"/>
              </a:ext>
            </a:extLst>
          </p:cNvPr>
          <p:cNvSpPr txBox="1"/>
          <p:nvPr/>
        </p:nvSpPr>
        <p:spPr>
          <a:xfrm>
            <a:off x="5037357" y="1547780"/>
            <a:ext cx="50131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Op-Eds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696824D-75EA-5E80-6544-C6349F1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52" y="876300"/>
            <a:ext cx="9408583" cy="526881"/>
          </a:xfrm>
        </p:spPr>
        <p:txBody>
          <a:bodyPr/>
          <a:lstStyle/>
          <a:p>
            <a:r>
              <a:rPr lang="en-US" dirty="0"/>
              <a:t>Submitting Letters to the Editor and Op-Eds</a:t>
            </a:r>
          </a:p>
        </p:txBody>
      </p:sp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4C5096DC-B77F-7403-71F0-8C64BD194B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8654">
            <a:off x="8819629" y="560003"/>
            <a:ext cx="2461770" cy="24286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pic>
        <p:nvPicPr>
          <p:cNvPr id="13" name="Picture 1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02B48EBC-8EE4-080C-B4D9-83C18953B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8310">
            <a:off x="8982091" y="2231883"/>
            <a:ext cx="2490066" cy="24286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pic>
        <p:nvPicPr>
          <p:cNvPr id="10" name="Picture 9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91E86CC-27EA-C6B1-32D1-94E2BE0201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7634">
            <a:off x="8765902" y="3838272"/>
            <a:ext cx="2353249" cy="24286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6479B9-99DC-442C-BDF1-8081F8952C59}"/>
              </a:ext>
            </a:extLst>
          </p:cNvPr>
          <p:cNvSpPr txBox="1"/>
          <p:nvPr/>
        </p:nvSpPr>
        <p:spPr>
          <a:xfrm>
            <a:off x="1940708" y="6110476"/>
            <a:ext cx="5315609" cy="584775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FF0000"/>
              </a:buClr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one paper to contact, and if your letter doesn’t get accepted by the first paper, continue to the next.</a:t>
            </a:r>
          </a:p>
        </p:txBody>
      </p:sp>
    </p:spTree>
    <p:extLst>
      <p:ext uri="{BB962C8B-B14F-4D97-AF65-F5344CB8AC3E}">
        <p14:creationId xmlns:p14="http://schemas.microsoft.com/office/powerpoint/2010/main" val="28894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Social Media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C3BA4CB-6408-4BF0-B8F9-976EE8411356}"/>
              </a:ext>
            </a:extLst>
          </p:cNvPr>
          <p:cNvSpPr txBox="1"/>
          <p:nvPr/>
        </p:nvSpPr>
        <p:spPr>
          <a:xfrm>
            <a:off x="1953612" y="1978290"/>
            <a:ext cx="7793355" cy="361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55340" algn="r">
              <a:lnSpc>
                <a:spcPct val="100000"/>
              </a:lnSpc>
              <a:spcBef>
                <a:spcPts val="100"/>
              </a:spcBef>
              <a:tabLst>
                <a:tab pos="286385" algn="l"/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#Hashtag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your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conversation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285750" marR="3355340" indent="-285750" algn="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86385" algn="l"/>
                <a:tab pos="287020" algn="l"/>
              </a:tabLst>
            </a:pPr>
            <a:r>
              <a:rPr dirty="0">
                <a:latin typeface="Arial"/>
                <a:cs typeface="Arial"/>
              </a:rPr>
              <a:t>Keep up with </a:t>
            </a:r>
            <a:r>
              <a:rPr lang="en-US" dirty="0">
                <a:latin typeface="Arial"/>
                <a:cs typeface="Arial"/>
              </a:rPr>
              <a:t>legislative movements.</a:t>
            </a:r>
            <a:endParaRPr dirty="0">
              <a:latin typeface="Arial"/>
              <a:cs typeface="Arial"/>
            </a:endParaRPr>
          </a:p>
          <a:p>
            <a:pPr marL="756285" lvl="1" indent="-287020"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latin typeface="Arial"/>
                <a:cs typeface="Arial"/>
              </a:rPr>
              <a:t>Follow @rare_ready and share tweets. </a:t>
            </a:r>
            <a:endParaRPr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Facebook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lang="en-US" spc="-6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roup</a:t>
            </a:r>
            <a:r>
              <a:rPr lang="en-US" spc="-10" dirty="0">
                <a:latin typeface="Arial"/>
                <a:cs typeface="Arial"/>
              </a:rPr>
              <a:t>s to spread the word.</a:t>
            </a:r>
          </a:p>
          <a:p>
            <a:pPr marL="756285" lvl="1" indent="-287020"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Arial"/>
                <a:cs typeface="Arial"/>
              </a:rPr>
              <a:t>Share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messages from the Rare &amp; Ready Coalition.</a:t>
            </a:r>
            <a:endParaRPr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Share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responses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officials</a:t>
            </a:r>
            <a:r>
              <a:rPr lang="en-US" sz="180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</a:pPr>
            <a:endParaRPr lang="en-US" sz="17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1800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Let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pictures</a:t>
            </a:r>
            <a:r>
              <a:rPr lang="en-US" spc="-65" dirty="0">
                <a:latin typeface="Arial"/>
                <a:cs typeface="Arial"/>
              </a:rPr>
              <a:t>/videos </a:t>
            </a:r>
            <a:r>
              <a:rPr sz="1800" dirty="0">
                <a:latin typeface="Arial"/>
                <a:cs typeface="Arial"/>
              </a:rPr>
              <a:t>tell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story</a:t>
            </a:r>
            <a:r>
              <a:rPr lang="en-US" sz="180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Instagram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paint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picture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emails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can’t</a:t>
            </a:r>
            <a:r>
              <a:rPr lang="en-US" sz="180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lang="en-US" sz="1800" dirty="0">
                <a:latin typeface="Arial"/>
                <a:cs typeface="Arial"/>
              </a:rPr>
              <a:t>Use videos to tell your rare disease experience.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D42C1BA8-3685-406C-921A-D810471984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558" y="1934918"/>
            <a:ext cx="1069848" cy="896112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6CC8314F-6283-43D9-B0E5-A11FC8754B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378" y="3169600"/>
            <a:ext cx="1069848" cy="1011936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99F76F9C-DB9C-4E0B-8C8B-D8985D0A43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330" y="4653977"/>
            <a:ext cx="1072896" cy="1091184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33231C03-F917-4548-A691-05D0B11BA78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43928" y="2852608"/>
            <a:ext cx="2788920" cy="1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E6490-9E3F-A05D-6A1D-781F904AE640}"/>
              </a:ext>
            </a:extLst>
          </p:cNvPr>
          <p:cNvSpPr txBox="1"/>
          <p:nvPr/>
        </p:nvSpPr>
        <p:spPr>
          <a:xfrm>
            <a:off x="879231" y="1670538"/>
            <a:ext cx="10445261" cy="47828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you be comfortable using social and/or traditional media to bring awareness to policy issues or legislation?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Somewhat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40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48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69934E-4F59-F97F-0ACA-94253799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Initial Action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6B56F-140A-8EE4-9DAE-FBDAEA01AE24}"/>
              </a:ext>
            </a:extLst>
          </p:cNvPr>
          <p:cNvSpPr/>
          <p:nvPr/>
        </p:nvSpPr>
        <p:spPr>
          <a:xfrm>
            <a:off x="-1" y="1574184"/>
            <a:ext cx="11596255" cy="4556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864213-99AB-017D-D27B-3FCE56F911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8019" y="1947974"/>
            <a:ext cx="9788236" cy="4481696"/>
          </a:xfrm>
        </p:spPr>
        <p:txBody>
          <a:bodyPr/>
          <a:lstStyle/>
          <a:p>
            <a:pPr lvl="1">
              <a:buClr>
                <a:srgbClr val="000000"/>
              </a:buClr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https://www.rareandready.org/take-action/</a:t>
            </a:r>
            <a:r>
              <a:rPr lang="en-US" sz="2400" dirty="0"/>
              <a:t> and download template letters.</a:t>
            </a:r>
            <a:br>
              <a:rPr lang="en-US" sz="2400" dirty="0"/>
            </a:br>
            <a:endParaRPr lang="en-US" sz="2400" dirty="0"/>
          </a:p>
          <a:p>
            <a:pPr lvl="1">
              <a:buClr>
                <a:srgbClr val="000000"/>
              </a:buClr>
            </a:pPr>
            <a:r>
              <a:rPr lang="en-US" sz="2400" dirty="0"/>
              <a:t>Customize and send letter to state legislators who serve on Committees of Jurisdiction and state RDAC (Rare Disease Advisory Council) members.</a:t>
            </a:r>
          </a:p>
          <a:p>
            <a:pPr lvl="2">
              <a:buClr>
                <a:srgbClr val="000000"/>
              </a:buClr>
            </a:pPr>
            <a:r>
              <a:rPr lang="en-US" sz="2400" dirty="0"/>
              <a:t>State policymaker contact information is provided. </a:t>
            </a:r>
            <a:br>
              <a:rPr lang="en-US" sz="2400" dirty="0"/>
            </a:br>
            <a:endParaRPr lang="en-US" sz="2400" dirty="0"/>
          </a:p>
          <a:p>
            <a:pPr marL="738188" lvl="2" indent="-280988">
              <a:buClr>
                <a:srgbClr val="000000"/>
              </a:buClr>
            </a:pPr>
            <a:r>
              <a:rPr lang="en-US" sz="2400" dirty="0"/>
              <a:t>Once you send letter, let me know!</a:t>
            </a:r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A5ACE2-552E-01B8-461F-529BF2C949BA}"/>
              </a:ext>
            </a:extLst>
          </p:cNvPr>
          <p:cNvSpPr/>
          <p:nvPr/>
        </p:nvSpPr>
        <p:spPr>
          <a:xfrm>
            <a:off x="933236" y="1750348"/>
            <a:ext cx="1180860" cy="11808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E14639-0063-7B7B-024A-477554762E22}"/>
              </a:ext>
            </a:extLst>
          </p:cNvPr>
          <p:cNvSpPr/>
          <p:nvPr/>
        </p:nvSpPr>
        <p:spPr>
          <a:xfrm>
            <a:off x="933236" y="3080851"/>
            <a:ext cx="1180860" cy="11808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FFD050-39DD-57AB-F59D-980641EEFDD5}"/>
              </a:ext>
            </a:extLst>
          </p:cNvPr>
          <p:cNvSpPr/>
          <p:nvPr/>
        </p:nvSpPr>
        <p:spPr>
          <a:xfrm>
            <a:off x="933236" y="4411354"/>
            <a:ext cx="1180860" cy="11808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D7EC86BA-FA73-27C2-D00C-6C10F71BA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38775" y="1947974"/>
            <a:ext cx="769782" cy="769782"/>
          </a:xfrm>
          <a:prstGeom prst="rect">
            <a:avLst/>
          </a:prstGeom>
        </p:spPr>
      </p:pic>
      <p:pic>
        <p:nvPicPr>
          <p:cNvPr id="9" name="Graphic 8" descr="Open envelope with solid fill">
            <a:extLst>
              <a:ext uri="{FF2B5EF4-FFF2-40B4-BE49-F238E27FC236}">
                <a16:creationId xmlns:a16="http://schemas.microsoft.com/office/drawing/2014/main" id="{1045B635-D8BC-C60C-8085-9EB8B96BE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6223" y="3278477"/>
            <a:ext cx="769782" cy="769782"/>
          </a:xfrm>
          <a:prstGeom prst="rect">
            <a:avLst/>
          </a:prstGeom>
        </p:spPr>
      </p:pic>
      <p:pic>
        <p:nvPicPr>
          <p:cNvPr id="10" name="Graphic 9" descr="Shield Tick with solid fill">
            <a:extLst>
              <a:ext uri="{FF2B5EF4-FFF2-40B4-BE49-F238E27FC236}">
                <a16:creationId xmlns:a16="http://schemas.microsoft.com/office/drawing/2014/main" id="{3C8DE409-6AB2-22A2-8E11-1ED62C8A6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775" y="4575084"/>
            <a:ext cx="769782" cy="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5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390339-377E-E05D-EF21-80D1000F0D68}"/>
              </a:ext>
            </a:extLst>
          </p:cNvPr>
          <p:cNvSpPr/>
          <p:nvPr/>
        </p:nvSpPr>
        <p:spPr>
          <a:xfrm>
            <a:off x="0" y="1521720"/>
            <a:ext cx="12267344" cy="4701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56" y="876300"/>
            <a:ext cx="9408583" cy="526881"/>
          </a:xfrm>
        </p:spPr>
        <p:txBody>
          <a:bodyPr/>
          <a:lstStyle/>
          <a:p>
            <a:r>
              <a:rPr lang="en-US" dirty="0"/>
              <a:t>Other Ways You Can Help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A8B08-58E5-4B56-3AAC-774454AD8D80}"/>
              </a:ext>
            </a:extLst>
          </p:cNvPr>
          <p:cNvSpPr txBox="1"/>
          <p:nvPr/>
        </p:nvSpPr>
        <p:spPr>
          <a:xfrm>
            <a:off x="832208" y="1683522"/>
            <a:ext cx="609771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Coalition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kari.lato@rx4good.com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join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others to join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Experience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 your story on 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www.rareandready.org 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with decision-makers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Social Media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@rare_ready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Repost on your social media channels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E788441-0A7D-D673-84ED-F2AFB1CE86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950" y="961670"/>
            <a:ext cx="1984562" cy="3754169"/>
          </a:xfrm>
          <a:prstGeom prst="rect">
            <a:avLst/>
          </a:prstGeom>
        </p:spPr>
      </p:pic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1EF5477-8F53-FDF4-0278-1AFC5532E1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576" y="2554660"/>
            <a:ext cx="5441844" cy="366856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B98F486-7B0F-20E6-0540-844049CA5994}"/>
              </a:ext>
            </a:extLst>
          </p:cNvPr>
          <p:cNvSpPr/>
          <p:nvPr/>
        </p:nvSpPr>
        <p:spPr>
          <a:xfrm>
            <a:off x="10036553" y="1720131"/>
            <a:ext cx="834529" cy="83452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10B657-2640-7A96-86A5-3C378574B12A}"/>
              </a:ext>
            </a:extLst>
          </p:cNvPr>
          <p:cNvSpPr/>
          <p:nvPr/>
        </p:nvSpPr>
        <p:spPr>
          <a:xfrm>
            <a:off x="9057663" y="1720131"/>
            <a:ext cx="834529" cy="83452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F4F989-CFE6-B40D-7D5F-CAFBC8AC2A2E}"/>
              </a:ext>
            </a:extLst>
          </p:cNvPr>
          <p:cNvSpPr/>
          <p:nvPr/>
        </p:nvSpPr>
        <p:spPr>
          <a:xfrm>
            <a:off x="8093715" y="1720131"/>
            <a:ext cx="834529" cy="8345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DBF8FA6-0DD6-6168-94C8-90105BCBA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" r="79873" b="5345"/>
          <a:stretch/>
        </p:blipFill>
        <p:spPr>
          <a:xfrm>
            <a:off x="8215662" y="1847223"/>
            <a:ext cx="605806" cy="60823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EBFFA0E-7D89-5658-8E23-DEA645B20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6820" t="1" r="43053" b="5345"/>
          <a:stretch/>
        </p:blipFill>
        <p:spPr>
          <a:xfrm>
            <a:off x="9181433" y="1847223"/>
            <a:ext cx="605806" cy="60823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2365A5-6EEF-799F-2AF9-0C66E2590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4781" t="1" r="-4908" b="5345"/>
          <a:stretch/>
        </p:blipFill>
        <p:spPr>
          <a:xfrm>
            <a:off x="10126655" y="1806127"/>
            <a:ext cx="605806" cy="6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9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E6490-9E3F-A05D-6A1D-781F904AE640}"/>
              </a:ext>
            </a:extLst>
          </p:cNvPr>
          <p:cNvSpPr txBox="1"/>
          <p:nvPr/>
        </p:nvSpPr>
        <p:spPr>
          <a:xfrm>
            <a:off x="879231" y="1670538"/>
            <a:ext cx="10445261" cy="41242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feel better prepared to advocate for rare disease policies?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Somewhat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40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87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47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5C6B5-C5E9-4962-915C-5DBC7A94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&amp; Ready: A Genetic Condition Coalition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4F531-1E59-4570-A7FA-F3BDFBBFB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Kari Lato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17236-D46F-463F-9038-E25C30B1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6457" y="1479417"/>
            <a:ext cx="4310746" cy="6321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Director, Policy &amp; Advocacy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Rx4good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7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488ACD6-2F15-41CF-B9E8-8122661AB447}"/>
              </a:ext>
            </a:extLst>
          </p:cNvPr>
          <p:cNvSpPr/>
          <p:nvPr/>
        </p:nvSpPr>
        <p:spPr>
          <a:xfrm>
            <a:off x="0" y="1028700"/>
            <a:ext cx="12192000" cy="5200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45" y="556674"/>
            <a:ext cx="9408583" cy="526881"/>
          </a:xfrm>
        </p:spPr>
        <p:txBody>
          <a:bodyPr/>
          <a:lstStyle/>
          <a:p>
            <a:r>
              <a:rPr lang="en-US" dirty="0"/>
              <a:t>Rare &amp; Ready: A Genetic Condition Coalition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CF973F-B733-C317-4099-BF0EC0B42F8B}"/>
              </a:ext>
            </a:extLst>
          </p:cNvPr>
          <p:cNvGrpSpPr/>
          <p:nvPr/>
        </p:nvGrpSpPr>
        <p:grpSpPr>
          <a:xfrm>
            <a:off x="684777" y="1217843"/>
            <a:ext cx="10859523" cy="665717"/>
            <a:chOff x="684777" y="1217843"/>
            <a:chExt cx="10859523" cy="6657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E61E39-7373-8726-25FF-6082D63717BB}"/>
                </a:ext>
              </a:extLst>
            </p:cNvPr>
            <p:cNvSpPr/>
            <p:nvPr/>
          </p:nvSpPr>
          <p:spPr>
            <a:xfrm>
              <a:off x="68477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1544D2-D304-115C-AE9D-39401B7A58A1}"/>
                </a:ext>
              </a:extLst>
            </p:cNvPr>
            <p:cNvSpPr/>
            <p:nvPr/>
          </p:nvSpPr>
          <p:spPr>
            <a:xfrm>
              <a:off x="205760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27E7D6-FCF4-0EDC-E417-46D10ABE1352}"/>
                </a:ext>
              </a:extLst>
            </p:cNvPr>
            <p:cNvSpPr/>
            <p:nvPr/>
          </p:nvSpPr>
          <p:spPr>
            <a:xfrm>
              <a:off x="3430429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3D1B82-0307-AFB1-8993-EF3529F8CA96}"/>
                </a:ext>
              </a:extLst>
            </p:cNvPr>
            <p:cNvSpPr/>
            <p:nvPr/>
          </p:nvSpPr>
          <p:spPr>
            <a:xfrm>
              <a:off x="4803255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2F5B37-8C3E-CD49-2DDB-1EA072E98EBC}"/>
                </a:ext>
              </a:extLst>
            </p:cNvPr>
            <p:cNvSpPr/>
            <p:nvPr/>
          </p:nvSpPr>
          <p:spPr>
            <a:xfrm>
              <a:off x="6176081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7E3461-566F-2F47-CCEB-B1A19E76CDDA}"/>
                </a:ext>
              </a:extLst>
            </p:cNvPr>
            <p:cNvSpPr/>
            <p:nvPr/>
          </p:nvSpPr>
          <p:spPr>
            <a:xfrm>
              <a:off x="754890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D39363-226F-7B1E-D277-94721557E52B}"/>
                </a:ext>
              </a:extLst>
            </p:cNvPr>
            <p:cNvSpPr/>
            <p:nvPr/>
          </p:nvSpPr>
          <p:spPr>
            <a:xfrm>
              <a:off x="892173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CB02AA1-163A-A5DF-4E1D-1124CEA99F40}"/>
                </a:ext>
              </a:extLst>
            </p:cNvPr>
            <p:cNvSpPr/>
            <p:nvPr/>
          </p:nvSpPr>
          <p:spPr>
            <a:xfrm>
              <a:off x="10294558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121E29-94DF-F33D-8DEC-DB01D4C196A7}"/>
              </a:ext>
            </a:extLst>
          </p:cNvPr>
          <p:cNvGrpSpPr/>
          <p:nvPr/>
        </p:nvGrpSpPr>
        <p:grpSpPr>
          <a:xfrm>
            <a:off x="684777" y="2035599"/>
            <a:ext cx="10859523" cy="665717"/>
            <a:chOff x="684777" y="1217843"/>
            <a:chExt cx="10859523" cy="66571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3129E79-9764-D4CD-88D9-81A7AC1DEE4B}"/>
                </a:ext>
              </a:extLst>
            </p:cNvPr>
            <p:cNvSpPr/>
            <p:nvPr/>
          </p:nvSpPr>
          <p:spPr>
            <a:xfrm>
              <a:off x="68477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AB1604B-0A4A-4B57-2E79-A470D2EC85CC}"/>
                </a:ext>
              </a:extLst>
            </p:cNvPr>
            <p:cNvSpPr/>
            <p:nvPr/>
          </p:nvSpPr>
          <p:spPr>
            <a:xfrm>
              <a:off x="205760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A89DA0C-6703-36E0-8FCD-F6F65BBE3998}"/>
                </a:ext>
              </a:extLst>
            </p:cNvPr>
            <p:cNvSpPr/>
            <p:nvPr/>
          </p:nvSpPr>
          <p:spPr>
            <a:xfrm>
              <a:off x="3430429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7C6EC4B-E6EC-86C7-F676-2C74530D4DC6}"/>
                </a:ext>
              </a:extLst>
            </p:cNvPr>
            <p:cNvSpPr/>
            <p:nvPr/>
          </p:nvSpPr>
          <p:spPr>
            <a:xfrm>
              <a:off x="4803255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681F1BC-CA89-7D97-19C9-D8EB9163B446}"/>
                </a:ext>
              </a:extLst>
            </p:cNvPr>
            <p:cNvSpPr/>
            <p:nvPr/>
          </p:nvSpPr>
          <p:spPr>
            <a:xfrm>
              <a:off x="6176081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E268255-24C6-DB0B-58AE-B7F95CECC4A6}"/>
                </a:ext>
              </a:extLst>
            </p:cNvPr>
            <p:cNvSpPr/>
            <p:nvPr/>
          </p:nvSpPr>
          <p:spPr>
            <a:xfrm>
              <a:off x="754890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C1A6C3B-1C11-7B6B-0A41-64CAB69933AF}"/>
                </a:ext>
              </a:extLst>
            </p:cNvPr>
            <p:cNvSpPr/>
            <p:nvPr/>
          </p:nvSpPr>
          <p:spPr>
            <a:xfrm>
              <a:off x="892173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0CA8977-C57B-59CF-24B8-16B52C785BA2}"/>
                </a:ext>
              </a:extLst>
            </p:cNvPr>
            <p:cNvSpPr/>
            <p:nvPr/>
          </p:nvSpPr>
          <p:spPr>
            <a:xfrm>
              <a:off x="10294558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933ECD2-A240-F76E-8976-4C2C73CC8358}"/>
              </a:ext>
            </a:extLst>
          </p:cNvPr>
          <p:cNvGrpSpPr/>
          <p:nvPr/>
        </p:nvGrpSpPr>
        <p:grpSpPr>
          <a:xfrm>
            <a:off x="684777" y="2853355"/>
            <a:ext cx="10859523" cy="665717"/>
            <a:chOff x="684777" y="1217843"/>
            <a:chExt cx="10859523" cy="66571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BF21EFD-8F41-4058-1530-EC1B350EC313}"/>
                </a:ext>
              </a:extLst>
            </p:cNvPr>
            <p:cNvSpPr/>
            <p:nvPr/>
          </p:nvSpPr>
          <p:spPr>
            <a:xfrm>
              <a:off x="68477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A1B21D-DE2A-D261-7C00-8502B9FC700E}"/>
                </a:ext>
              </a:extLst>
            </p:cNvPr>
            <p:cNvSpPr/>
            <p:nvPr/>
          </p:nvSpPr>
          <p:spPr>
            <a:xfrm>
              <a:off x="205760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6006D5D-6FF6-1CB2-A896-05DE1BD733C2}"/>
                </a:ext>
              </a:extLst>
            </p:cNvPr>
            <p:cNvSpPr/>
            <p:nvPr/>
          </p:nvSpPr>
          <p:spPr>
            <a:xfrm>
              <a:off x="3430429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8B0A64D-37E4-1BFB-F336-0F558BE93723}"/>
                </a:ext>
              </a:extLst>
            </p:cNvPr>
            <p:cNvSpPr/>
            <p:nvPr/>
          </p:nvSpPr>
          <p:spPr>
            <a:xfrm>
              <a:off x="4803255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0C6B809-0355-5B88-4875-38C357117A70}"/>
                </a:ext>
              </a:extLst>
            </p:cNvPr>
            <p:cNvSpPr/>
            <p:nvPr/>
          </p:nvSpPr>
          <p:spPr>
            <a:xfrm>
              <a:off x="6176081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EC6A5FA-2C06-CB61-CD86-C27F79166941}"/>
                </a:ext>
              </a:extLst>
            </p:cNvPr>
            <p:cNvSpPr/>
            <p:nvPr/>
          </p:nvSpPr>
          <p:spPr>
            <a:xfrm>
              <a:off x="754890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C578C01-004C-7495-70B2-256E59358A3A}"/>
                </a:ext>
              </a:extLst>
            </p:cNvPr>
            <p:cNvSpPr/>
            <p:nvPr/>
          </p:nvSpPr>
          <p:spPr>
            <a:xfrm>
              <a:off x="892173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1D5D6D5-56DE-9A4A-BAC9-CA538408398E}"/>
                </a:ext>
              </a:extLst>
            </p:cNvPr>
            <p:cNvSpPr/>
            <p:nvPr/>
          </p:nvSpPr>
          <p:spPr>
            <a:xfrm>
              <a:off x="10294558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940904C-C602-FD50-14DF-5DBD0BB0C444}"/>
              </a:ext>
            </a:extLst>
          </p:cNvPr>
          <p:cNvGrpSpPr/>
          <p:nvPr/>
        </p:nvGrpSpPr>
        <p:grpSpPr>
          <a:xfrm>
            <a:off x="684777" y="3671111"/>
            <a:ext cx="10859523" cy="665717"/>
            <a:chOff x="684777" y="1217843"/>
            <a:chExt cx="10859523" cy="665717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A949E9F-87ED-64BE-0629-81ABA53B49F8}"/>
                </a:ext>
              </a:extLst>
            </p:cNvPr>
            <p:cNvSpPr/>
            <p:nvPr/>
          </p:nvSpPr>
          <p:spPr>
            <a:xfrm>
              <a:off x="68477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7673110-303C-2D9A-FA6A-A1B3734C1C4A}"/>
                </a:ext>
              </a:extLst>
            </p:cNvPr>
            <p:cNvSpPr/>
            <p:nvPr/>
          </p:nvSpPr>
          <p:spPr>
            <a:xfrm>
              <a:off x="205760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95C5DE3-4C1F-745A-D010-C17BF9A8AC91}"/>
                </a:ext>
              </a:extLst>
            </p:cNvPr>
            <p:cNvSpPr/>
            <p:nvPr/>
          </p:nvSpPr>
          <p:spPr>
            <a:xfrm>
              <a:off x="3430429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B9076F7-610B-FE5E-30A0-72A823823596}"/>
                </a:ext>
              </a:extLst>
            </p:cNvPr>
            <p:cNvSpPr/>
            <p:nvPr/>
          </p:nvSpPr>
          <p:spPr>
            <a:xfrm>
              <a:off x="4803255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7DF694E-5855-9086-8C8C-428A79BA2936}"/>
                </a:ext>
              </a:extLst>
            </p:cNvPr>
            <p:cNvSpPr/>
            <p:nvPr/>
          </p:nvSpPr>
          <p:spPr>
            <a:xfrm>
              <a:off x="6176081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456B561-5DD2-7FAA-C90C-50CC04130AE7}"/>
                </a:ext>
              </a:extLst>
            </p:cNvPr>
            <p:cNvSpPr/>
            <p:nvPr/>
          </p:nvSpPr>
          <p:spPr>
            <a:xfrm>
              <a:off x="7548907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2094837-7268-E2FC-5129-607F3FB4E114}"/>
                </a:ext>
              </a:extLst>
            </p:cNvPr>
            <p:cNvSpPr/>
            <p:nvPr/>
          </p:nvSpPr>
          <p:spPr>
            <a:xfrm>
              <a:off x="8921733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B14D6BF-0D7F-AC0B-426F-CE976C7278CB}"/>
                </a:ext>
              </a:extLst>
            </p:cNvPr>
            <p:cNvSpPr/>
            <p:nvPr/>
          </p:nvSpPr>
          <p:spPr>
            <a:xfrm>
              <a:off x="10294558" y="1217843"/>
              <a:ext cx="1249742" cy="6657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CDFEDB9-EE73-7E23-EFA8-E8130ED3F3DA}"/>
              </a:ext>
            </a:extLst>
          </p:cNvPr>
          <p:cNvSpPr/>
          <p:nvPr/>
        </p:nvSpPr>
        <p:spPr>
          <a:xfrm>
            <a:off x="684777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7DA2C9A-E493-A929-D645-120922BEDC66}"/>
              </a:ext>
            </a:extLst>
          </p:cNvPr>
          <p:cNvSpPr/>
          <p:nvPr/>
        </p:nvSpPr>
        <p:spPr>
          <a:xfrm>
            <a:off x="2057603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269E0C1-4352-53C9-4996-DD933A2FA655}"/>
              </a:ext>
            </a:extLst>
          </p:cNvPr>
          <p:cNvSpPr/>
          <p:nvPr/>
        </p:nvSpPr>
        <p:spPr>
          <a:xfrm>
            <a:off x="3430429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376135D-78FF-34F0-8411-538B0B8CAA19}"/>
              </a:ext>
            </a:extLst>
          </p:cNvPr>
          <p:cNvSpPr/>
          <p:nvPr/>
        </p:nvSpPr>
        <p:spPr>
          <a:xfrm>
            <a:off x="4803255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AE7D5D2-37AD-E5B0-F695-AD6973875559}"/>
              </a:ext>
            </a:extLst>
          </p:cNvPr>
          <p:cNvSpPr/>
          <p:nvPr/>
        </p:nvSpPr>
        <p:spPr>
          <a:xfrm>
            <a:off x="6176081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FA72BF-703F-A045-9E9D-2CFE3D818CE4}"/>
              </a:ext>
            </a:extLst>
          </p:cNvPr>
          <p:cNvSpPr/>
          <p:nvPr/>
        </p:nvSpPr>
        <p:spPr>
          <a:xfrm>
            <a:off x="7548907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86D1F65-2C18-96FF-179D-758EF49076A0}"/>
              </a:ext>
            </a:extLst>
          </p:cNvPr>
          <p:cNvSpPr/>
          <p:nvPr/>
        </p:nvSpPr>
        <p:spPr>
          <a:xfrm>
            <a:off x="687897" y="5298829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47CB166-219B-B968-E78C-FCEB3C5AF3E6}"/>
              </a:ext>
            </a:extLst>
          </p:cNvPr>
          <p:cNvSpPr/>
          <p:nvPr/>
        </p:nvSpPr>
        <p:spPr>
          <a:xfrm>
            <a:off x="2060722" y="5298829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2A488FC-BDED-CB75-D94E-6D74F7122B1B}"/>
              </a:ext>
            </a:extLst>
          </p:cNvPr>
          <p:cNvSpPr/>
          <p:nvPr/>
        </p:nvSpPr>
        <p:spPr>
          <a:xfrm>
            <a:off x="6174345" y="5306622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F62AC601-C061-872D-C4F8-4594D17B1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047" y="1198114"/>
            <a:ext cx="651768" cy="651768"/>
          </a:xfrm>
          <a:prstGeom prst="rect">
            <a:avLst/>
          </a:prstGeom>
        </p:spPr>
      </p:pic>
      <p:pic>
        <p:nvPicPr>
          <p:cNvPr id="143" name="Picture 142" descr="A picture containing text&#10;&#10;Description automatically generated">
            <a:extLst>
              <a:ext uri="{FF2B5EF4-FFF2-40B4-BE49-F238E27FC236}">
                <a16:creationId xmlns:a16="http://schemas.microsoft.com/office/drawing/2014/main" id="{C9068532-BCF7-2F59-E6CE-D158986F3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00" y="1320815"/>
            <a:ext cx="1041018" cy="487386"/>
          </a:xfrm>
          <a:prstGeom prst="rect">
            <a:avLst/>
          </a:prstGeom>
        </p:spPr>
      </p:pic>
      <p:pic>
        <p:nvPicPr>
          <p:cNvPr id="144" name="Picture 143" descr="Logo, company name&#10;&#10;Description automatically generated">
            <a:extLst>
              <a:ext uri="{FF2B5EF4-FFF2-40B4-BE49-F238E27FC236}">
                <a16:creationId xmlns:a16="http://schemas.microsoft.com/office/drawing/2014/main" id="{1822A319-71DE-7583-A8CC-2681FC961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18" y="1295158"/>
            <a:ext cx="1084063" cy="502283"/>
          </a:xfrm>
          <a:prstGeom prst="rect">
            <a:avLst/>
          </a:prstGeom>
        </p:spPr>
      </p:pic>
      <p:pic>
        <p:nvPicPr>
          <p:cNvPr id="145" name="Picture 144" descr="Logo, company name&#10;&#10;Description automatically generated">
            <a:extLst>
              <a:ext uri="{FF2B5EF4-FFF2-40B4-BE49-F238E27FC236}">
                <a16:creationId xmlns:a16="http://schemas.microsoft.com/office/drawing/2014/main" id="{B1D96CE3-F63A-E11F-ADD8-29BD298255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312" y="1268293"/>
            <a:ext cx="962823" cy="481412"/>
          </a:xfrm>
          <a:prstGeom prst="rect">
            <a:avLst/>
          </a:prstGeom>
        </p:spPr>
      </p:pic>
      <p:pic>
        <p:nvPicPr>
          <p:cNvPr id="146" name="Picture 145" descr="Logo&#10;&#10;Description automatically generated">
            <a:extLst>
              <a:ext uri="{FF2B5EF4-FFF2-40B4-BE49-F238E27FC236}">
                <a16:creationId xmlns:a16="http://schemas.microsoft.com/office/drawing/2014/main" id="{9302EC81-D632-CD5E-CB0B-30571F17C9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34" y="1289834"/>
            <a:ext cx="642919" cy="474739"/>
          </a:xfrm>
          <a:prstGeom prst="rect">
            <a:avLst/>
          </a:prstGeom>
        </p:spPr>
      </p:pic>
      <p:pic>
        <p:nvPicPr>
          <p:cNvPr id="147" name="Picture 1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5763C1C-FCA6-D71B-F5FB-08A7D318D4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52" y="1384212"/>
            <a:ext cx="808904" cy="32298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55C41FB2-555C-55E9-F205-91EE17A0B6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678" y="1362508"/>
            <a:ext cx="878022" cy="455880"/>
          </a:xfrm>
          <a:prstGeom prst="rect">
            <a:avLst/>
          </a:prstGeom>
        </p:spPr>
      </p:pic>
      <p:pic>
        <p:nvPicPr>
          <p:cNvPr id="149" name="Picture 14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1D325CD-DE97-4F50-4C0A-B329A42B97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362" y="1289834"/>
            <a:ext cx="719355" cy="530051"/>
          </a:xfrm>
          <a:prstGeom prst="rect">
            <a:avLst/>
          </a:prstGeom>
        </p:spPr>
      </p:pic>
      <p:pic>
        <p:nvPicPr>
          <p:cNvPr id="150" name="Picture 149" descr="Logo, company name&#10;&#10;Description automatically generated">
            <a:extLst>
              <a:ext uri="{FF2B5EF4-FFF2-40B4-BE49-F238E27FC236}">
                <a16:creationId xmlns:a16="http://schemas.microsoft.com/office/drawing/2014/main" id="{9DF6740E-A9CC-D1C1-C0F4-9DCA73777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82" y="4612161"/>
            <a:ext cx="1058376" cy="445445"/>
          </a:xfrm>
          <a:prstGeom prst="rect">
            <a:avLst/>
          </a:prstGeom>
        </p:spPr>
      </p:pic>
      <p:pic>
        <p:nvPicPr>
          <p:cNvPr id="151" name="Picture 15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0A8F7B-D061-E098-5B33-BF8626DBC0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828" y="2182292"/>
            <a:ext cx="1017379" cy="363965"/>
          </a:xfrm>
          <a:prstGeom prst="rect">
            <a:avLst/>
          </a:prstGeom>
        </p:spPr>
      </p:pic>
      <p:pic>
        <p:nvPicPr>
          <p:cNvPr id="152" name="Picture 151" descr="Shape, rectangle&#10;&#10;Description automatically generated">
            <a:extLst>
              <a:ext uri="{FF2B5EF4-FFF2-40B4-BE49-F238E27FC236}">
                <a16:creationId xmlns:a16="http://schemas.microsoft.com/office/drawing/2014/main" id="{A9EE453D-A994-2A4F-B6D6-DA5A9264FA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1" y="2263790"/>
            <a:ext cx="1119048" cy="224135"/>
          </a:xfrm>
          <a:prstGeom prst="rect">
            <a:avLst/>
          </a:prstGeom>
        </p:spPr>
      </p:pic>
      <p:pic>
        <p:nvPicPr>
          <p:cNvPr id="153" name="Picture 152" descr="Icon&#10;&#10;Description automatically generated">
            <a:extLst>
              <a:ext uri="{FF2B5EF4-FFF2-40B4-BE49-F238E27FC236}">
                <a16:creationId xmlns:a16="http://schemas.microsoft.com/office/drawing/2014/main" id="{651D0C6B-C9CA-916C-359C-D235029EF4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53" y="2915855"/>
            <a:ext cx="518264" cy="518264"/>
          </a:xfrm>
          <a:prstGeom prst="rect">
            <a:avLst/>
          </a:prstGeom>
        </p:spPr>
      </p:pic>
      <p:pic>
        <p:nvPicPr>
          <p:cNvPr id="156" name="Picture 155" descr="Logo, company name&#10;&#10;Description automatically generated">
            <a:extLst>
              <a:ext uri="{FF2B5EF4-FFF2-40B4-BE49-F238E27FC236}">
                <a16:creationId xmlns:a16="http://schemas.microsoft.com/office/drawing/2014/main" id="{35070130-EAC8-9B4C-FF49-8486005DE93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981" y="2103909"/>
            <a:ext cx="958711" cy="502810"/>
          </a:xfrm>
          <a:prstGeom prst="rect">
            <a:avLst/>
          </a:prstGeom>
        </p:spPr>
      </p:pic>
      <p:pic>
        <p:nvPicPr>
          <p:cNvPr id="159" name="Picture 158" descr="Logo, company name&#10;&#10;Description automatically generated">
            <a:extLst>
              <a:ext uri="{FF2B5EF4-FFF2-40B4-BE49-F238E27FC236}">
                <a16:creationId xmlns:a16="http://schemas.microsoft.com/office/drawing/2014/main" id="{1D90AB50-7FCD-BF23-0E88-6DCD4198A36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34" y="4577593"/>
            <a:ext cx="763218" cy="513932"/>
          </a:xfrm>
          <a:prstGeom prst="rect">
            <a:avLst/>
          </a:prstGeom>
        </p:spPr>
      </p:pic>
      <p:pic>
        <p:nvPicPr>
          <p:cNvPr id="160" name="Picture 15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23DE87B-1520-87CA-D346-4557FB4C8E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547" y="2209038"/>
            <a:ext cx="957333" cy="279835"/>
          </a:xfrm>
          <a:prstGeom prst="rect">
            <a:avLst/>
          </a:prstGeom>
        </p:spPr>
      </p:pic>
      <p:pic>
        <p:nvPicPr>
          <p:cNvPr id="161" name="Picture 160" descr="Text&#10;&#10;Description automatically generated">
            <a:extLst>
              <a:ext uri="{FF2B5EF4-FFF2-40B4-BE49-F238E27FC236}">
                <a16:creationId xmlns:a16="http://schemas.microsoft.com/office/drawing/2014/main" id="{763C04DA-C930-EF11-52A6-D9ECD07FD5E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955" y="2143075"/>
            <a:ext cx="981400" cy="463653"/>
          </a:xfrm>
          <a:prstGeom prst="rect">
            <a:avLst/>
          </a:prstGeom>
        </p:spPr>
      </p:pic>
      <p:pic>
        <p:nvPicPr>
          <p:cNvPr id="162" name="Picture 161" descr="Text&#10;&#10;Description automatically generated">
            <a:extLst>
              <a:ext uri="{FF2B5EF4-FFF2-40B4-BE49-F238E27FC236}">
                <a16:creationId xmlns:a16="http://schemas.microsoft.com/office/drawing/2014/main" id="{AC6A5FF6-E923-E77B-E16F-1AC0AB2F4B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75" y="2143075"/>
            <a:ext cx="976087" cy="422380"/>
          </a:xfrm>
          <a:prstGeom prst="rect">
            <a:avLst/>
          </a:prstGeom>
        </p:spPr>
      </p:pic>
      <p:pic>
        <p:nvPicPr>
          <p:cNvPr id="163" name="Picture 16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8618F0-40E8-DB42-1377-920679783B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942" y="2930343"/>
            <a:ext cx="1189480" cy="499628"/>
          </a:xfrm>
          <a:prstGeom prst="rect">
            <a:avLst/>
          </a:prstGeom>
        </p:spPr>
      </p:pic>
      <p:pic>
        <p:nvPicPr>
          <p:cNvPr id="164" name="Picture 163" descr="Logo&#10;&#10;Description automatically generated">
            <a:extLst>
              <a:ext uri="{FF2B5EF4-FFF2-40B4-BE49-F238E27FC236}">
                <a16:creationId xmlns:a16="http://schemas.microsoft.com/office/drawing/2014/main" id="{E8CD2E75-2409-AD0A-5C9E-BBFAAA81622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936" y="3791173"/>
            <a:ext cx="814971" cy="506429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0EA711C5-625D-1622-9CA8-DD86A3C08C1A}"/>
              </a:ext>
            </a:extLst>
          </p:cNvPr>
          <p:cNvSpPr/>
          <p:nvPr/>
        </p:nvSpPr>
        <p:spPr>
          <a:xfrm>
            <a:off x="3428693" y="5306622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5" name="Picture 164" descr="A picture containing icon&#10;&#10;Description automatically generated">
            <a:extLst>
              <a:ext uri="{FF2B5EF4-FFF2-40B4-BE49-F238E27FC236}">
                <a16:creationId xmlns:a16="http://schemas.microsoft.com/office/drawing/2014/main" id="{2AD86A56-2CFE-EE81-A808-02429C2ACD9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638" y="5531786"/>
            <a:ext cx="1010695" cy="212443"/>
          </a:xfrm>
          <a:prstGeom prst="rect">
            <a:avLst/>
          </a:prstGeom>
        </p:spPr>
      </p:pic>
      <p:pic>
        <p:nvPicPr>
          <p:cNvPr id="166" name="Picture 16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7357EE-9D9F-0C37-261C-23FC401EBCB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002" y="5471225"/>
            <a:ext cx="1113584" cy="281327"/>
          </a:xfrm>
          <a:prstGeom prst="rect">
            <a:avLst/>
          </a:prstGeom>
        </p:spPr>
      </p:pic>
      <p:pic>
        <p:nvPicPr>
          <p:cNvPr id="167" name="Picture 166" descr="Logo, company name&#10;&#10;Description automatically generated">
            <a:extLst>
              <a:ext uri="{FF2B5EF4-FFF2-40B4-BE49-F238E27FC236}">
                <a16:creationId xmlns:a16="http://schemas.microsoft.com/office/drawing/2014/main" id="{60B1AEC8-1779-7494-FE50-13768B63E0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304" y="5358369"/>
            <a:ext cx="883823" cy="536481"/>
          </a:xfrm>
          <a:prstGeom prst="rect">
            <a:avLst/>
          </a:prstGeom>
        </p:spPr>
      </p:pic>
      <p:pic>
        <p:nvPicPr>
          <p:cNvPr id="169" name="Picture 168" descr="Logo&#10;&#10;Description automatically generated with low confidence">
            <a:extLst>
              <a:ext uri="{FF2B5EF4-FFF2-40B4-BE49-F238E27FC236}">
                <a16:creationId xmlns:a16="http://schemas.microsoft.com/office/drawing/2014/main" id="{3FC7ED26-0C4B-4A2B-854D-788F61FB5E7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18" y="5381081"/>
            <a:ext cx="1112970" cy="471157"/>
          </a:xfrm>
          <a:prstGeom prst="rect">
            <a:avLst/>
          </a:prstGeom>
        </p:spPr>
      </p:pic>
      <p:pic>
        <p:nvPicPr>
          <p:cNvPr id="171" name="Picture 1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2F3198-9666-6558-C013-C6646475824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00" y="3054381"/>
            <a:ext cx="1047333" cy="206840"/>
          </a:xfrm>
          <a:prstGeom prst="rect">
            <a:avLst/>
          </a:prstGeom>
        </p:spPr>
      </p:pic>
      <p:pic>
        <p:nvPicPr>
          <p:cNvPr id="172" name="Picture 171" descr="A picture containing text&#10;&#10;Description automatically generated">
            <a:extLst>
              <a:ext uri="{FF2B5EF4-FFF2-40B4-BE49-F238E27FC236}">
                <a16:creationId xmlns:a16="http://schemas.microsoft.com/office/drawing/2014/main" id="{3D52F392-0AD7-1360-FDA0-5307719D08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622" y="3726829"/>
            <a:ext cx="686440" cy="555122"/>
          </a:xfrm>
          <a:prstGeom prst="rect">
            <a:avLst/>
          </a:prstGeom>
        </p:spPr>
      </p:pic>
      <p:pic>
        <p:nvPicPr>
          <p:cNvPr id="173" name="Picture 172" descr="A picture containing text&#10;&#10;Description automatically generated">
            <a:extLst>
              <a:ext uri="{FF2B5EF4-FFF2-40B4-BE49-F238E27FC236}">
                <a16:creationId xmlns:a16="http://schemas.microsoft.com/office/drawing/2014/main" id="{B346B362-E0D4-47E7-1FAF-2D2979B7A8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40" y="3756488"/>
            <a:ext cx="995000" cy="482929"/>
          </a:xfrm>
          <a:prstGeom prst="rect">
            <a:avLst/>
          </a:prstGeom>
        </p:spPr>
      </p:pic>
      <p:pic>
        <p:nvPicPr>
          <p:cNvPr id="174" name="Picture 173" descr="A picture containing text&#10;&#10;Description automatically generated">
            <a:extLst>
              <a:ext uri="{FF2B5EF4-FFF2-40B4-BE49-F238E27FC236}">
                <a16:creationId xmlns:a16="http://schemas.microsoft.com/office/drawing/2014/main" id="{BE118C09-2B42-32EB-68CE-8594854F3CA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933" y="3758344"/>
            <a:ext cx="703350" cy="499026"/>
          </a:xfrm>
          <a:prstGeom prst="rect">
            <a:avLst/>
          </a:prstGeom>
        </p:spPr>
      </p:pic>
      <p:pic>
        <p:nvPicPr>
          <p:cNvPr id="175" name="Picture 174" descr="Logo&#10;&#10;Description automatically generated">
            <a:extLst>
              <a:ext uri="{FF2B5EF4-FFF2-40B4-BE49-F238E27FC236}">
                <a16:creationId xmlns:a16="http://schemas.microsoft.com/office/drawing/2014/main" id="{106C745B-E2FD-8B74-E467-06E4ABD54AC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510" y="3734537"/>
            <a:ext cx="907729" cy="522288"/>
          </a:xfrm>
          <a:prstGeom prst="rect">
            <a:avLst/>
          </a:prstGeom>
        </p:spPr>
      </p:pic>
      <p:pic>
        <p:nvPicPr>
          <p:cNvPr id="176" name="Picture 175" descr="Logo, company name&#10;&#10;Description automatically generated">
            <a:extLst>
              <a:ext uri="{FF2B5EF4-FFF2-40B4-BE49-F238E27FC236}">
                <a16:creationId xmlns:a16="http://schemas.microsoft.com/office/drawing/2014/main" id="{980025C4-3D0B-B195-6B05-EF60F594DAA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906" y="3733991"/>
            <a:ext cx="648302" cy="508512"/>
          </a:xfrm>
          <a:prstGeom prst="rect">
            <a:avLst/>
          </a:prstGeom>
        </p:spPr>
      </p:pic>
      <p:pic>
        <p:nvPicPr>
          <p:cNvPr id="177" name="Picture 176" descr="Text&#10;&#10;Description automatically generated">
            <a:extLst>
              <a:ext uri="{FF2B5EF4-FFF2-40B4-BE49-F238E27FC236}">
                <a16:creationId xmlns:a16="http://schemas.microsoft.com/office/drawing/2014/main" id="{4849EC61-1F03-C6BF-8953-D3BA4EA51EFA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3100" y="3798818"/>
            <a:ext cx="1118654" cy="353667"/>
          </a:xfrm>
          <a:prstGeom prst="rect">
            <a:avLst/>
          </a:prstGeom>
        </p:spPr>
      </p:pic>
      <p:pic>
        <p:nvPicPr>
          <p:cNvPr id="178" name="Picture 177" descr="Logo&#10;&#10;Description automatically generated with low confidence">
            <a:extLst>
              <a:ext uri="{FF2B5EF4-FFF2-40B4-BE49-F238E27FC236}">
                <a16:creationId xmlns:a16="http://schemas.microsoft.com/office/drawing/2014/main" id="{89774888-F846-3681-FC89-E0AE94BEAEB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71" y="2908540"/>
            <a:ext cx="625555" cy="540253"/>
          </a:xfrm>
          <a:prstGeom prst="rect">
            <a:avLst/>
          </a:prstGeom>
        </p:spPr>
      </p:pic>
      <p:pic>
        <p:nvPicPr>
          <p:cNvPr id="179" name="Picture 178" descr="Logo, company name&#10;&#10;Description automatically generated">
            <a:extLst>
              <a:ext uri="{FF2B5EF4-FFF2-40B4-BE49-F238E27FC236}">
                <a16:creationId xmlns:a16="http://schemas.microsoft.com/office/drawing/2014/main" id="{5EECC1C6-F954-824F-2554-4EA2853270F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13" y="3710575"/>
            <a:ext cx="801133" cy="552786"/>
          </a:xfrm>
          <a:prstGeom prst="rect">
            <a:avLst/>
          </a:prstGeom>
        </p:spPr>
      </p:pic>
      <p:pic>
        <p:nvPicPr>
          <p:cNvPr id="180" name="Picture 17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724807-1C7C-8A3E-5BCF-9264C0B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471" y="3034620"/>
            <a:ext cx="1079814" cy="258581"/>
          </a:xfrm>
          <a:prstGeom prst="rect">
            <a:avLst/>
          </a:prstGeom>
        </p:spPr>
      </p:pic>
      <p:pic>
        <p:nvPicPr>
          <p:cNvPr id="181" name="Picture 180" descr="Text, whiteboard&#10;&#10;Description automatically generated">
            <a:extLst>
              <a:ext uri="{FF2B5EF4-FFF2-40B4-BE49-F238E27FC236}">
                <a16:creationId xmlns:a16="http://schemas.microsoft.com/office/drawing/2014/main" id="{A75BBA8D-BCA8-0985-01B7-E4E3DB0A654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37" y="2925367"/>
            <a:ext cx="533369" cy="533369"/>
          </a:xfrm>
          <a:prstGeom prst="rect">
            <a:avLst/>
          </a:prstGeom>
        </p:spPr>
      </p:pic>
      <p:pic>
        <p:nvPicPr>
          <p:cNvPr id="182" name="Picture 181" descr="A picture containing logo&#10;&#10;Description automatically generated">
            <a:extLst>
              <a:ext uri="{FF2B5EF4-FFF2-40B4-BE49-F238E27FC236}">
                <a16:creationId xmlns:a16="http://schemas.microsoft.com/office/drawing/2014/main" id="{BEA3494D-849A-A241-0928-6AA18FF915B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996" y="3054458"/>
            <a:ext cx="1007907" cy="243287"/>
          </a:xfrm>
          <a:prstGeom prst="rect">
            <a:avLst/>
          </a:prstGeom>
        </p:spPr>
      </p:pic>
      <p:pic>
        <p:nvPicPr>
          <p:cNvPr id="183" name="Picture 182" descr="Logo&#10;&#10;Description automatically generated">
            <a:extLst>
              <a:ext uri="{FF2B5EF4-FFF2-40B4-BE49-F238E27FC236}">
                <a16:creationId xmlns:a16="http://schemas.microsoft.com/office/drawing/2014/main" id="{D5C650BC-357C-E64A-84ED-62420B04B04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687" y="2942927"/>
            <a:ext cx="971624" cy="402782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54051CF-65A9-B562-9AF2-1583602AA33F}"/>
              </a:ext>
            </a:extLst>
          </p:cNvPr>
          <p:cNvSpPr/>
          <p:nvPr/>
        </p:nvSpPr>
        <p:spPr>
          <a:xfrm>
            <a:off x="4801519" y="5306622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" name="Picture 18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9169FA-FAD9-997D-1114-1A9C763CBE4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13" y="5383855"/>
            <a:ext cx="1048106" cy="445445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B8AA36F4-1787-7D8E-656C-83C4273619A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749" y="2231696"/>
            <a:ext cx="982346" cy="294971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F16DC1C-C6B0-D8E7-9032-520AF61F6FB4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13" y="2150183"/>
            <a:ext cx="1024596" cy="3975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7012912-23F9-FD9E-7385-0916E74EB231}"/>
              </a:ext>
            </a:extLst>
          </p:cNvPr>
          <p:cNvSpPr/>
          <p:nvPr/>
        </p:nvSpPr>
        <p:spPr>
          <a:xfrm>
            <a:off x="8921733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8D6FC2-1C2B-60C0-2C0C-C4F557901B4C}"/>
              </a:ext>
            </a:extLst>
          </p:cNvPr>
          <p:cNvSpPr/>
          <p:nvPr/>
        </p:nvSpPr>
        <p:spPr>
          <a:xfrm>
            <a:off x="10294558" y="4488867"/>
            <a:ext cx="1249742" cy="665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4" name="Picture 153" descr="Logo&#10;&#10;Description automatically generated with low confidence">
            <a:extLst>
              <a:ext uri="{FF2B5EF4-FFF2-40B4-BE49-F238E27FC236}">
                <a16:creationId xmlns:a16="http://schemas.microsoft.com/office/drawing/2014/main" id="{7C74EAE8-0DA4-DC88-5F58-138ADCCA7CD5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416" y="4546001"/>
            <a:ext cx="1189480" cy="530050"/>
          </a:xfrm>
          <a:prstGeom prst="rect">
            <a:avLst/>
          </a:prstGeom>
        </p:spPr>
      </p:pic>
      <p:pic>
        <p:nvPicPr>
          <p:cNvPr id="155" name="Picture 154" descr="Logo, company name&#10;&#10;Description automatically generated">
            <a:extLst>
              <a:ext uri="{FF2B5EF4-FFF2-40B4-BE49-F238E27FC236}">
                <a16:creationId xmlns:a16="http://schemas.microsoft.com/office/drawing/2014/main" id="{2DB45286-2BBE-173F-329F-0C599259630C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93" t="32827" r="9663" b="35923"/>
          <a:stretch/>
        </p:blipFill>
        <p:spPr>
          <a:xfrm>
            <a:off x="3603530" y="4616468"/>
            <a:ext cx="925297" cy="375791"/>
          </a:xfrm>
          <a:prstGeom prst="rect">
            <a:avLst/>
          </a:prstGeom>
        </p:spPr>
      </p:pic>
      <p:pic>
        <p:nvPicPr>
          <p:cNvPr id="157" name="Picture 156" descr="A picture containing text&#10;&#10;Description automatically generated">
            <a:extLst>
              <a:ext uri="{FF2B5EF4-FFF2-40B4-BE49-F238E27FC236}">
                <a16:creationId xmlns:a16="http://schemas.microsoft.com/office/drawing/2014/main" id="{4C8095B0-1A72-313A-338B-D75813B9454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76" y="4690046"/>
            <a:ext cx="1143171" cy="244930"/>
          </a:xfrm>
          <a:prstGeom prst="rect">
            <a:avLst/>
          </a:prstGeom>
        </p:spPr>
      </p:pic>
      <p:pic>
        <p:nvPicPr>
          <p:cNvPr id="158" name="Picture 157" descr="Text&#10;&#10;Description automatically generated with low confidence">
            <a:extLst>
              <a:ext uri="{FF2B5EF4-FFF2-40B4-BE49-F238E27FC236}">
                <a16:creationId xmlns:a16="http://schemas.microsoft.com/office/drawing/2014/main" id="{7DCEFE80-4864-42C9-8032-1AE02D059600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017" y="4590605"/>
            <a:ext cx="612429" cy="483096"/>
          </a:xfrm>
          <a:prstGeom prst="rect">
            <a:avLst/>
          </a:prstGeom>
        </p:spPr>
      </p:pic>
      <p:pic>
        <p:nvPicPr>
          <p:cNvPr id="168" name="Picture 167" descr="Text&#10;&#10;Description automatically generated">
            <a:extLst>
              <a:ext uri="{FF2B5EF4-FFF2-40B4-BE49-F238E27FC236}">
                <a16:creationId xmlns:a16="http://schemas.microsoft.com/office/drawing/2014/main" id="{599D567E-C441-29C6-DD7C-C970D15F5B5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23" y="4559011"/>
            <a:ext cx="892737" cy="537874"/>
          </a:xfrm>
          <a:prstGeom prst="rect">
            <a:avLst/>
          </a:prstGeom>
        </p:spPr>
      </p:pic>
      <p:pic>
        <p:nvPicPr>
          <p:cNvPr id="170" name="Picture 169" descr="Logo, company name&#10;&#10;Description automatically generated">
            <a:extLst>
              <a:ext uri="{FF2B5EF4-FFF2-40B4-BE49-F238E27FC236}">
                <a16:creationId xmlns:a16="http://schemas.microsoft.com/office/drawing/2014/main" id="{D767F955-6DEB-FB75-E832-744F1532180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590" y="4569292"/>
            <a:ext cx="477621" cy="4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2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a Coalition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1CACDB-3142-452F-B069-E0E686EEAD03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785813" y="1798638"/>
          <a:ext cx="10612437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4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B8F-C894-4DD9-9A73-065FD84F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11" y="1114935"/>
            <a:ext cx="9408583" cy="526881"/>
          </a:xfrm>
        </p:spPr>
        <p:txBody>
          <a:bodyPr/>
          <a:lstStyle/>
          <a:p>
            <a:r>
              <a:rPr lang="en-US" dirty="0"/>
              <a:t>Focused on Three Policy 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9706-E0EB-6476-0633-F85830F1DF3A}"/>
              </a:ext>
            </a:extLst>
          </p:cNvPr>
          <p:cNvSpPr txBox="1"/>
          <p:nvPr/>
        </p:nvSpPr>
        <p:spPr>
          <a:xfrm>
            <a:off x="1002323" y="1776046"/>
            <a:ext cx="9741877" cy="43027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with rare or genetic conditions deserve access to new FDA-approved therapies as soon as they are available. We need to mitigate state Medicaid program hurdles that limit access.</a:t>
            </a:r>
            <a:br>
              <a:rPr kumimoji="0" lang="en-US" sz="24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24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Outcomes-based arrangements offer hope for those with rare conditions to access transformative treatments including gene and cell therapies.</a:t>
            </a:r>
            <a:br>
              <a:rPr kumimoji="0" lang="en-US" sz="24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24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Telehealth across state lines helps ensure accurate diagnosis, good disease management, and access to the small number of rare disease experts.</a:t>
            </a:r>
          </a:p>
        </p:txBody>
      </p:sp>
    </p:spTree>
    <p:extLst>
      <p:ext uri="{BB962C8B-B14F-4D97-AF65-F5344CB8AC3E}">
        <p14:creationId xmlns:p14="http://schemas.microsoft.com/office/powerpoint/2010/main" val="293146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5C6B5-C5E9-4962-915C-5DBC7A94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9" y="1104901"/>
            <a:ext cx="5009997" cy="1437721"/>
          </a:xfrm>
        </p:spPr>
        <p:txBody>
          <a:bodyPr/>
          <a:lstStyle/>
          <a:p>
            <a:r>
              <a:rPr lang="en-US" dirty="0"/>
              <a:t>MEDICAID ACCESS TO TREATMENTS FOR RARE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4F531-1E59-4570-A7FA-F3BDFBBFB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 Sprague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17236-D46F-463F-9038-E25C30B1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35240" y="1479417"/>
            <a:ext cx="4251963" cy="632162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Associate Director, Government Affairs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BioMarin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9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CD7F-941B-4027-9C93-C26C1E2B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9" y="854975"/>
            <a:ext cx="9408583" cy="526881"/>
          </a:xfrm>
        </p:spPr>
        <p:txBody>
          <a:bodyPr/>
          <a:lstStyle/>
          <a:p>
            <a:r>
              <a:rPr lang="en-US" dirty="0"/>
              <a:t>Challenges in Accessing Rare Disease Therapies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2ABB0C-3A05-4A64-9A44-1CE80B69A45A}"/>
              </a:ext>
            </a:extLst>
          </p:cNvPr>
          <p:cNvSpPr/>
          <p:nvPr/>
        </p:nvSpPr>
        <p:spPr>
          <a:xfrm>
            <a:off x="914400" y="1807707"/>
            <a:ext cx="3303972" cy="9429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ICER and Other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Cost-Effectiveness Analysis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DB6AB1-D387-4C77-B5F2-A81464297331}"/>
              </a:ext>
            </a:extLst>
          </p:cNvPr>
          <p:cNvSpPr/>
          <p:nvPr/>
        </p:nvSpPr>
        <p:spPr>
          <a:xfrm>
            <a:off x="4444014" y="1807707"/>
            <a:ext cx="3303972" cy="94297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Medicaid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 Lack of Coverage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68B7B7-DE67-4CA9-B920-C56C7094B5CA}"/>
              </a:ext>
            </a:extLst>
          </p:cNvPr>
          <p:cNvSpPr/>
          <p:nvPr/>
        </p:nvSpPr>
        <p:spPr>
          <a:xfrm>
            <a:off x="7973628" y="1807707"/>
            <a:ext cx="3303972" cy="94297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0" rtlCol="0" anchor="ctr"/>
          <a:lstStyle/>
          <a:p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Controls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81409-9A1B-45C7-8E85-7878588AD2E5}"/>
              </a:ext>
            </a:extLst>
          </p:cNvPr>
          <p:cNvSpPr txBox="1"/>
          <p:nvPr/>
        </p:nvSpPr>
        <p:spPr>
          <a:xfrm>
            <a:off x="914399" y="2874111"/>
            <a:ext cx="3084665" cy="36009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Medicaid agencies rely on the Institute for Clinical &amp; Economic Review (ICER) analyses and reports to evaluate treatments.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Disproportionate impact on rare disease therapies because of the use of quality-adjusted life-year (QALY).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Medicaid agencies (CA, MA) working directly with ICER or leveraging reports when developing coverage criteria.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EC7F4-FA9A-4CAF-868E-9F22F65A83DF}"/>
              </a:ext>
            </a:extLst>
          </p:cNvPr>
          <p:cNvSpPr txBox="1"/>
          <p:nvPr/>
        </p:nvSpPr>
        <p:spPr>
          <a:xfrm>
            <a:off x="4444014" y="2874111"/>
            <a:ext cx="3084664" cy="38472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Medicaid agencies </a:t>
            </a: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may </a:t>
            </a:r>
            <a:r>
              <a:rPr kumimoji="0" lang="en-US" sz="16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waivers and other avenues to limit access to innovative therapies.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Operating</a:t>
            </a:r>
            <a:r>
              <a:rPr kumimoji="0" lang="en-US" sz="1600" i="0" u="none" strike="noStrike" kern="1200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commercial-style closed formulary or not covering accelerated approval drugs have become more commonplace.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While some proposals haven’t been approved by the Centers for Medicare and Medicaid Services, more continue to “pop up.”</a:t>
            </a:r>
            <a:endParaRPr kumimoji="0" lang="en-US" sz="16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47555-F6AE-494A-A2A7-5E42CBF72D13}"/>
              </a:ext>
            </a:extLst>
          </p:cNvPr>
          <p:cNvSpPr txBox="1"/>
          <p:nvPr/>
        </p:nvSpPr>
        <p:spPr>
          <a:xfrm>
            <a:off x="7973628" y="2874111"/>
            <a:ext cx="3303972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Price setting through prescription drug affordability boards or reference pricing legislation is a common tactic used by state Medicaid agencies.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Laws/proposed legislation allow states to limit reimbursement levels for certain innovative therapies.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646464"/>
                </a:solidFill>
                <a:latin typeface="Arial"/>
                <a:cs typeface="Arial"/>
              </a:rPr>
              <a:t>These laws are an existential threat to the innovative R&amp;D pipeline for rare disease therapies.</a:t>
            </a:r>
          </a:p>
          <a:p>
            <a:pPr marL="182880" marR="0" indent="-182880" algn="l" defTabSz="457200" rtl="0" eaLnBrk="1" fontAlgn="auto" latinLnBrk="0" hangingPunct="1"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600" i="0" u="none" strike="noStrike" kern="1200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3AA92-4D6E-00F6-0D02-96DDDBBDFD80}"/>
              </a:ext>
            </a:extLst>
          </p:cNvPr>
          <p:cNvSpPr/>
          <p:nvPr/>
        </p:nvSpPr>
        <p:spPr>
          <a:xfrm>
            <a:off x="10255517" y="1505581"/>
            <a:ext cx="734584" cy="73458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E2E708-C3A0-71BB-A900-D3FA5752FB25}"/>
              </a:ext>
            </a:extLst>
          </p:cNvPr>
          <p:cNvSpPr/>
          <p:nvPr/>
        </p:nvSpPr>
        <p:spPr>
          <a:xfrm>
            <a:off x="6716319" y="1505581"/>
            <a:ext cx="734584" cy="73458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FC3F09-959D-A880-DA98-FBABAB00D4E7}"/>
              </a:ext>
            </a:extLst>
          </p:cNvPr>
          <p:cNvSpPr/>
          <p:nvPr/>
        </p:nvSpPr>
        <p:spPr>
          <a:xfrm>
            <a:off x="3177121" y="1505581"/>
            <a:ext cx="734584" cy="73458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9FE27B-C66B-DC61-01C9-2DAF454B2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5935" y="1683982"/>
            <a:ext cx="568585" cy="397107"/>
          </a:xfrm>
          <a:prstGeom prst="rect">
            <a:avLst/>
          </a:prstGeom>
        </p:spPr>
      </p:pic>
      <p:pic>
        <p:nvPicPr>
          <p:cNvPr id="22" name="Graphic 21" descr="Money with solid fill">
            <a:extLst>
              <a:ext uri="{FF2B5EF4-FFF2-40B4-BE49-F238E27FC236}">
                <a16:creationId xmlns:a16="http://schemas.microsoft.com/office/drawing/2014/main" id="{77D50978-EFB6-1276-8FD0-70B831FE9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150" y="1545832"/>
            <a:ext cx="570741" cy="570741"/>
          </a:xfrm>
          <a:prstGeom prst="rect">
            <a:avLst/>
          </a:prstGeom>
        </p:spPr>
      </p:pic>
      <p:pic>
        <p:nvPicPr>
          <p:cNvPr id="24" name="Graphic 23" descr="Document with solid fill">
            <a:extLst>
              <a:ext uri="{FF2B5EF4-FFF2-40B4-BE49-F238E27FC236}">
                <a16:creationId xmlns:a16="http://schemas.microsoft.com/office/drawing/2014/main" id="{63DB8D75-908F-8FC0-5AFE-1AC1F6967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5812" y="1616079"/>
            <a:ext cx="500493" cy="5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1771"/>
      </p:ext>
    </p:extLst>
  </p:cSld>
  <p:clrMapOvr>
    <a:masterClrMapping/>
  </p:clrMapOvr>
</p:sld>
</file>

<file path=ppt/theme/theme1.xml><?xml version="1.0" encoding="utf-8"?>
<a:theme xmlns:a="http://schemas.openxmlformats.org/drawingml/2006/main" name="BMRN_PPT_Color_20120514">
  <a:themeElements>
    <a:clrScheme name="Custom 9">
      <a:dk1>
        <a:srgbClr val="646464"/>
      </a:dk1>
      <a:lt1>
        <a:sysClr val="window" lastClr="FFFFFF"/>
      </a:lt1>
      <a:dk2>
        <a:srgbClr val="353D98"/>
      </a:dk2>
      <a:lt2>
        <a:srgbClr val="F2F2F2"/>
      </a:lt2>
      <a:accent1>
        <a:srgbClr val="E6E7E8"/>
      </a:accent1>
      <a:accent2>
        <a:srgbClr val="002E56"/>
      </a:accent2>
      <a:accent3>
        <a:srgbClr val="00509C"/>
      </a:accent3>
      <a:accent4>
        <a:srgbClr val="EE304E"/>
      </a:accent4>
      <a:accent5>
        <a:srgbClr val="A9218E"/>
      </a:accent5>
      <a:accent6>
        <a:srgbClr val="F266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400" i="0" u="none" strike="noStrike" kern="1200" spc="0" normalizeH="0" baseline="0" noProof="0" dirty="0" err="1" smtClean="0">
            <a:ln>
              <a:noFill/>
            </a:ln>
            <a:solidFill>
              <a:srgbClr val="646464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5146</TotalTime>
  <Words>1985</Words>
  <Application>Microsoft Office PowerPoint</Application>
  <PresentationFormat>Widescreen</PresentationFormat>
  <Paragraphs>233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Myriad Pro</vt:lpstr>
      <vt:lpstr>Wingdings</vt:lpstr>
      <vt:lpstr>BMRN_PPT_Color_20120514</vt:lpstr>
      <vt:lpstr>PowerPoint Presentation</vt:lpstr>
      <vt:lpstr>What We’ll Cover Today</vt:lpstr>
      <vt:lpstr>PowerPoint Presentation</vt:lpstr>
      <vt:lpstr>Rare &amp; Ready: A Genetic Condition Coalition</vt:lpstr>
      <vt:lpstr>Rare &amp; Ready: A Genetic Condition Coalition</vt:lpstr>
      <vt:lpstr>Power of a Coalition</vt:lpstr>
      <vt:lpstr>Focused on Three Policy Priorities</vt:lpstr>
      <vt:lpstr>MEDICAID ACCESS TO TREATMENTS FOR RARE CONDITIONS</vt:lpstr>
      <vt:lpstr>Challenges in Accessing Rare Disease Therapies </vt:lpstr>
      <vt:lpstr>Hurdles Impede Access to Treatments</vt:lpstr>
      <vt:lpstr>“Time to Treat” Legislative Concept &amp; Principles</vt:lpstr>
      <vt:lpstr>PowerPoint Presentation</vt:lpstr>
      <vt:lpstr>PowerPoint Presentation</vt:lpstr>
      <vt:lpstr>INTERSTATE TELEHEALTH</vt:lpstr>
      <vt:lpstr>Telehealth Landscape</vt:lpstr>
      <vt:lpstr>Why Interstate Telehealth is Uniquely  Important for Rare Disease Patients</vt:lpstr>
      <vt:lpstr>PowerPoint Presentation</vt:lpstr>
      <vt:lpstr>Hurdles to State-by-State Licensure Exceptions</vt:lpstr>
      <vt:lpstr>Policy Pathways for Access</vt:lpstr>
      <vt:lpstr>PowerPoint Presentation</vt:lpstr>
      <vt:lpstr>EFFECTIVE ADVOCACY</vt:lpstr>
      <vt:lpstr>Why Advocacy Matters</vt:lpstr>
      <vt:lpstr>Principles for Advocating Change</vt:lpstr>
      <vt:lpstr>Effective Ways to Advocate</vt:lpstr>
      <vt:lpstr>Building and Communicating Your Message</vt:lpstr>
      <vt:lpstr>Create Your Elevator Pitch</vt:lpstr>
      <vt:lpstr>PowerPoint Presentation</vt:lpstr>
      <vt:lpstr>Communicating with Legislators</vt:lpstr>
      <vt:lpstr>PowerPoint Presentation</vt:lpstr>
      <vt:lpstr>Providing Testimony on Legislation</vt:lpstr>
      <vt:lpstr>Submitting Letters to the Editor and Op-Eds</vt:lpstr>
      <vt:lpstr>Leveraging Social Media</vt:lpstr>
      <vt:lpstr>PowerPoint Presentation</vt:lpstr>
      <vt:lpstr>Taking Initial Action  </vt:lpstr>
      <vt:lpstr>Other Ways You Can Help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Sprague</dc:creator>
  <cp:lastModifiedBy>Kari Lato</cp:lastModifiedBy>
  <cp:revision>43</cp:revision>
  <dcterms:created xsi:type="dcterms:W3CDTF">2022-03-07T23:47:02Z</dcterms:created>
  <dcterms:modified xsi:type="dcterms:W3CDTF">2023-02-06T21:40:23Z</dcterms:modified>
</cp:coreProperties>
</file>